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86"/>
  </p:notesMasterIdLst>
  <p:handoutMasterIdLst>
    <p:handoutMasterId r:id="rId87"/>
  </p:handoutMasterIdLst>
  <p:sldIdLst>
    <p:sldId id="256" r:id="rId2"/>
    <p:sldId id="259" r:id="rId3"/>
    <p:sldId id="306" r:id="rId4"/>
    <p:sldId id="307" r:id="rId5"/>
    <p:sldId id="379" r:id="rId6"/>
    <p:sldId id="380" r:id="rId7"/>
    <p:sldId id="382" r:id="rId8"/>
    <p:sldId id="384" r:id="rId9"/>
    <p:sldId id="402" r:id="rId10"/>
    <p:sldId id="388" r:id="rId11"/>
    <p:sldId id="389" r:id="rId12"/>
    <p:sldId id="390" r:id="rId13"/>
    <p:sldId id="401" r:id="rId14"/>
    <p:sldId id="309" r:id="rId15"/>
    <p:sldId id="308" r:id="rId16"/>
    <p:sldId id="348" r:id="rId17"/>
    <p:sldId id="345" r:id="rId18"/>
    <p:sldId id="346" r:id="rId19"/>
    <p:sldId id="349" r:id="rId20"/>
    <p:sldId id="315" r:id="rId21"/>
    <p:sldId id="347" r:id="rId22"/>
    <p:sldId id="310" r:id="rId23"/>
    <p:sldId id="311" r:id="rId24"/>
    <p:sldId id="312" r:id="rId25"/>
    <p:sldId id="316" r:id="rId26"/>
    <p:sldId id="317" r:id="rId27"/>
    <p:sldId id="351" r:id="rId28"/>
    <p:sldId id="319" r:id="rId29"/>
    <p:sldId id="320" r:id="rId30"/>
    <p:sldId id="321" r:id="rId31"/>
    <p:sldId id="468" r:id="rId32"/>
    <p:sldId id="469" r:id="rId33"/>
    <p:sldId id="353" r:id="rId34"/>
    <p:sldId id="470" r:id="rId35"/>
    <p:sldId id="352" r:id="rId36"/>
    <p:sldId id="322" r:id="rId37"/>
    <p:sldId id="323" r:id="rId38"/>
    <p:sldId id="354" r:id="rId39"/>
    <p:sldId id="355" r:id="rId40"/>
    <p:sldId id="324" r:id="rId41"/>
    <p:sldId id="325" r:id="rId42"/>
    <p:sldId id="356" r:id="rId43"/>
    <p:sldId id="433" r:id="rId44"/>
    <p:sldId id="434" r:id="rId45"/>
    <p:sldId id="450" r:id="rId46"/>
    <p:sldId id="449" r:id="rId47"/>
    <p:sldId id="451" r:id="rId48"/>
    <p:sldId id="326" r:id="rId49"/>
    <p:sldId id="459" r:id="rId50"/>
    <p:sldId id="460" r:id="rId51"/>
    <p:sldId id="464" r:id="rId52"/>
    <p:sldId id="465" r:id="rId53"/>
    <p:sldId id="466" r:id="rId54"/>
    <p:sldId id="467" r:id="rId55"/>
    <p:sldId id="357" r:id="rId56"/>
    <p:sldId id="358" r:id="rId57"/>
    <p:sldId id="359" r:id="rId58"/>
    <p:sldId id="360" r:id="rId59"/>
    <p:sldId id="361" r:id="rId60"/>
    <p:sldId id="362" r:id="rId61"/>
    <p:sldId id="363" r:id="rId62"/>
    <p:sldId id="364" r:id="rId63"/>
    <p:sldId id="365" r:id="rId64"/>
    <p:sldId id="366" r:id="rId65"/>
    <p:sldId id="369" r:id="rId66"/>
    <p:sldId id="331" r:id="rId67"/>
    <p:sldId id="334" r:id="rId68"/>
    <p:sldId id="335" r:id="rId69"/>
    <p:sldId id="368" r:id="rId70"/>
    <p:sldId id="337" r:id="rId71"/>
    <p:sldId id="338" r:id="rId72"/>
    <p:sldId id="341" r:id="rId73"/>
    <p:sldId id="376" r:id="rId74"/>
    <p:sldId id="471" r:id="rId75"/>
    <p:sldId id="472" r:id="rId76"/>
    <p:sldId id="473" r:id="rId77"/>
    <p:sldId id="474" r:id="rId78"/>
    <p:sldId id="377" r:id="rId79"/>
    <p:sldId id="378" r:id="rId80"/>
    <p:sldId id="475" r:id="rId81"/>
    <p:sldId id="476" r:id="rId82"/>
    <p:sldId id="381" r:id="rId83"/>
    <p:sldId id="477" r:id="rId84"/>
    <p:sldId id="383" r:id="rId85"/>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4F3"/>
    <a:srgbClr val="F9A5E7"/>
    <a:srgbClr val="CCCCFF"/>
    <a:srgbClr val="FFFF99"/>
    <a:srgbClr val="000066"/>
    <a:srgbClr val="0000CC"/>
    <a:srgbClr val="0000FF"/>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492" autoAdjust="0"/>
    <p:restoredTop sz="90569" autoAdjust="0"/>
  </p:normalViewPr>
  <p:slideViewPr>
    <p:cSldViewPr>
      <p:cViewPr varScale="1">
        <p:scale>
          <a:sx n="117" d="100"/>
          <a:sy n="117" d="100"/>
        </p:scale>
        <p:origin x="176" y="912"/>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26" d="100"/>
          <a:sy n="126" d="100"/>
        </p:scale>
        <p:origin x="864" y="21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641F69-5EE6-4012-8481-368A444F16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B70812AD-2BE8-4481-A4BC-A8CF00EB90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CA" dirty="0"/>
          </a:p>
        </p:txBody>
      </p:sp>
      <p:sp>
        <p:nvSpPr>
          <p:cNvPr id="4" name="Footer Placeholder 3">
            <a:extLst>
              <a:ext uri="{FF2B5EF4-FFF2-40B4-BE49-F238E27FC236}">
                <a16:creationId xmlns:a16="http://schemas.microsoft.com/office/drawing/2014/main" id="{BF45E907-CD3E-4B43-ABC7-95C1E854D516}"/>
              </a:ext>
            </a:extLst>
          </p:cNvPr>
          <p:cNvSpPr>
            <a:spLocks noGrp="1"/>
          </p:cNvSpPr>
          <p:nvPr>
            <p:ph type="ftr" sz="quarter" idx="2"/>
          </p:nvPr>
        </p:nvSpPr>
        <p:spPr>
          <a:xfrm>
            <a:off x="1143000" y="8226426"/>
            <a:ext cx="4572000" cy="458787"/>
          </a:xfrm>
          <a:prstGeom prst="rect">
            <a:avLst/>
          </a:prstGeom>
        </p:spPr>
        <p:txBody>
          <a:bodyPr vert="horz" lIns="91440" tIns="45720" rIns="91440" bIns="45720" rtlCol="0" anchor="b"/>
          <a:lstStyle>
            <a:lvl1pPr algn="l">
              <a:defRPr sz="1200"/>
            </a:lvl1pPr>
          </a:lstStyle>
          <a:p>
            <a:r>
              <a:rPr lang="en-US" dirty="0"/>
              <a:t>COPYRIGHTED - DO NOT REDISTRIBUTE OR POST ONLINE</a:t>
            </a:r>
          </a:p>
          <a:p>
            <a:endParaRPr lang="en-CA" dirty="0"/>
          </a:p>
        </p:txBody>
      </p:sp>
      <p:sp>
        <p:nvSpPr>
          <p:cNvPr id="5" name="Slide Number Placeholder 4">
            <a:extLst>
              <a:ext uri="{FF2B5EF4-FFF2-40B4-BE49-F238E27FC236}">
                <a16:creationId xmlns:a16="http://schemas.microsoft.com/office/drawing/2014/main" id="{7A49D790-344B-45C0-8800-6539D1A119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6A8329-85A5-4053-8E06-3C0B9458F513}" type="slidenum">
              <a:rPr lang="en-CA" smtClean="0"/>
              <a:t>‹#›</a:t>
            </a:fld>
            <a:endParaRPr lang="en-CA"/>
          </a:p>
        </p:txBody>
      </p:sp>
    </p:spTree>
    <p:extLst>
      <p:ext uri="{BB962C8B-B14F-4D97-AF65-F5344CB8AC3E}">
        <p14:creationId xmlns:p14="http://schemas.microsoft.com/office/powerpoint/2010/main" val="411297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fld id="{DD32E45B-FECC-4D3F-A1DE-BE921BA9778A}" type="datetimeFigureOut">
              <a:rPr lang="en-US" altLang="en-US"/>
              <a:pPr/>
              <a:t>3/23/21</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fld id="{DD8288EE-45A2-445E-A269-74EF0041787F}" type="slidenum">
              <a:rPr lang="en-US" altLang="en-US"/>
              <a:pPr/>
              <a:t>‹#›</a:t>
            </a:fld>
            <a:endParaRPr lang="en-US" altLang="en-US"/>
          </a:p>
        </p:txBody>
      </p:sp>
    </p:spTree>
    <p:extLst>
      <p:ext uri="{BB962C8B-B14F-4D97-AF65-F5344CB8AC3E}">
        <p14:creationId xmlns:p14="http://schemas.microsoft.com/office/powerpoint/2010/main" val="18727684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425BBE11-5EF1-4860-8749-90E9AD8895D8}" type="slidenum">
              <a:rPr lang="en-US" altLang="en-US"/>
              <a:pPr eaLnBrk="1" hangingPunct="1"/>
              <a:t>1</a:t>
            </a:fld>
            <a:endParaRPr lang="en-US" altLang="en-US"/>
          </a:p>
        </p:txBody>
      </p:sp>
    </p:spTree>
    <p:extLst>
      <p:ext uri="{BB962C8B-B14F-4D97-AF65-F5344CB8AC3E}">
        <p14:creationId xmlns:p14="http://schemas.microsoft.com/office/powerpoint/2010/main" val="431131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a:p>
            <a:pPr eaLnBrk="1" hangingPunct="1">
              <a:spcBef>
                <a:spcPct val="0"/>
              </a:spcBef>
            </a:pPr>
            <a:endParaRPr lang="en-US" altLang="en-US"/>
          </a:p>
          <a:p>
            <a:pPr eaLnBrk="1" hangingPunct="1">
              <a:spcBef>
                <a:spcPct val="0"/>
              </a:spcBef>
            </a:pPr>
            <a:r>
              <a:rPr lang="en-US" altLang="en-US"/>
              <a:t>VLAN (virtual local area network)</a:t>
            </a:r>
          </a:p>
          <a:p>
            <a:pPr lvl="1" eaLnBrk="1" hangingPunct="1">
              <a:spcBef>
                <a:spcPct val="0"/>
              </a:spcBef>
            </a:pPr>
            <a:r>
              <a:rPr lang="en-US" altLang="en-US"/>
              <a:t>Groups ports on a switch so that some of the local traffic on the switch is forced to go through a router</a:t>
            </a:r>
          </a:p>
          <a:p>
            <a:pPr eaLnBrk="1" hangingPunct="1">
              <a:spcBef>
                <a:spcPct val="0"/>
              </a:spcBef>
            </a:pPr>
            <a:r>
              <a:rPr lang="en-US" altLang="en-US"/>
              <a:t>To create a VLAN</a:t>
            </a:r>
          </a:p>
          <a:p>
            <a:pPr lvl="1" eaLnBrk="1" hangingPunct="1">
              <a:spcBef>
                <a:spcPct val="0"/>
              </a:spcBef>
            </a:pPr>
            <a:r>
              <a:rPr lang="en-US" altLang="en-US"/>
              <a:t>You need a programmable physical switch whose ports can be partitioned into groups</a:t>
            </a:r>
          </a:p>
          <a:p>
            <a:pPr eaLnBrk="1" hangingPunct="1">
              <a:spcBef>
                <a:spcPct val="0"/>
              </a:spcBef>
            </a:pPr>
            <a:endParaRPr lang="en-US" altLang="en-US"/>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7B1C7DD-DF17-499E-BBF3-188671CF0353}" type="slidenum">
              <a:rPr lang="en-US" altLang="en-US" smtClean="0"/>
              <a:pPr/>
              <a:t>76</a:t>
            </a:fld>
            <a:endParaRPr lang="en-US" altLang="en-US"/>
          </a:p>
        </p:txBody>
      </p:sp>
    </p:spTree>
    <p:extLst>
      <p:ext uri="{BB962C8B-B14F-4D97-AF65-F5344CB8AC3E}">
        <p14:creationId xmlns:p14="http://schemas.microsoft.com/office/powerpoint/2010/main" val="1113088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a:p>
            <a:pPr eaLnBrk="1" hangingPunct="1">
              <a:spcBef>
                <a:spcPct val="0"/>
              </a:spcBef>
            </a:pPr>
            <a:endParaRPr lang="en-US" altLang="en-US"/>
          </a:p>
          <a:p>
            <a:pPr eaLnBrk="1" hangingPunct="1">
              <a:spcBef>
                <a:spcPct val="0"/>
              </a:spcBef>
            </a:pPr>
            <a:r>
              <a:rPr lang="en-US" altLang="en-US"/>
              <a:t>Trunk</a:t>
            </a:r>
          </a:p>
          <a:p>
            <a:pPr lvl="1" eaLnBrk="1" hangingPunct="1">
              <a:spcBef>
                <a:spcPct val="0"/>
              </a:spcBef>
            </a:pPr>
            <a:r>
              <a:rPr lang="en-US" altLang="en-US"/>
              <a:t>A single physical connection between switches through which many logical VLANs can transmit and receive data</a:t>
            </a:r>
          </a:p>
          <a:p>
            <a:pPr eaLnBrk="1" hangingPunct="1">
              <a:spcBef>
                <a:spcPct val="0"/>
              </a:spcBef>
            </a:pPr>
            <a:r>
              <a:rPr lang="en-US" altLang="en-US"/>
              <a:t>A port on a switch is configured as either an access port or a trunk port</a:t>
            </a:r>
          </a:p>
          <a:p>
            <a:pPr lvl="1" eaLnBrk="1" hangingPunct="1">
              <a:spcBef>
                <a:spcPct val="0"/>
              </a:spcBef>
            </a:pPr>
            <a:r>
              <a:rPr lang="en-US" altLang="en-US"/>
              <a:t>Access port - used for connecting a single node</a:t>
            </a:r>
          </a:p>
          <a:p>
            <a:pPr lvl="1" eaLnBrk="1" hangingPunct="1">
              <a:spcBef>
                <a:spcPct val="0"/>
              </a:spcBef>
            </a:pPr>
            <a:r>
              <a:rPr lang="en-US" altLang="en-US"/>
              <a:t>Trunk port - capable of managing traffic among multiple VLANs</a:t>
            </a:r>
          </a:p>
          <a:p>
            <a:pPr eaLnBrk="1" hangingPunct="1">
              <a:spcBef>
                <a:spcPct val="0"/>
              </a:spcBef>
            </a:pPr>
            <a:endParaRPr lang="en-US" altLang="en-US"/>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1B4CFAE-4712-40EB-BF0D-AD648A7C8DA5}" type="slidenum">
              <a:rPr lang="en-US" altLang="en-US" smtClean="0"/>
              <a:pPr/>
              <a:t>77</a:t>
            </a:fld>
            <a:endParaRPr lang="en-US" altLang="en-US"/>
          </a:p>
        </p:txBody>
      </p:sp>
    </p:spTree>
    <p:extLst>
      <p:ext uri="{BB962C8B-B14F-4D97-AF65-F5344CB8AC3E}">
        <p14:creationId xmlns:p14="http://schemas.microsoft.com/office/powerpoint/2010/main" val="393883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C1AD181-C2A7-4679-99F8-9DD0B35A884E}" type="slidenum">
              <a:rPr lang="en-US" altLang="en-US" smtClean="0"/>
              <a:pPr/>
              <a:t>78</a:t>
            </a:fld>
            <a:endParaRPr lang="en-US" altLang="en-US"/>
          </a:p>
        </p:txBody>
      </p:sp>
    </p:spTree>
    <p:extLst>
      <p:ext uri="{BB962C8B-B14F-4D97-AF65-F5344CB8AC3E}">
        <p14:creationId xmlns:p14="http://schemas.microsoft.com/office/powerpoint/2010/main" val="172865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a:p>
            <a:pPr eaLnBrk="1" hangingPunct="1">
              <a:spcBef>
                <a:spcPct val="0"/>
              </a:spcBef>
            </a:pPr>
            <a:endParaRPr lang="en-US" altLang="en-US"/>
          </a:p>
          <a:p>
            <a:pPr eaLnBrk="1" hangingPunct="1">
              <a:spcBef>
                <a:spcPct val="0"/>
              </a:spcBef>
            </a:pPr>
            <a:r>
              <a:rPr lang="en-US" altLang="en-US"/>
              <a:t>To keep data belonging to each VLAN separate</a:t>
            </a:r>
          </a:p>
          <a:p>
            <a:pPr lvl="1" eaLnBrk="1" hangingPunct="1">
              <a:spcBef>
                <a:spcPct val="0"/>
              </a:spcBef>
            </a:pPr>
            <a:r>
              <a:rPr lang="en-US" altLang="en-US"/>
              <a:t>Each frame is identified with a VLAN identifier or tag</a:t>
            </a:r>
          </a:p>
          <a:p>
            <a:pPr lvl="1" eaLnBrk="1" hangingPunct="1">
              <a:spcBef>
                <a:spcPct val="0"/>
              </a:spcBef>
            </a:pPr>
            <a:r>
              <a:rPr lang="en-US" altLang="en-US"/>
              <a:t>Trunking protocols assign and interpret these tags</a:t>
            </a:r>
          </a:p>
          <a:p>
            <a:pPr eaLnBrk="1" hangingPunct="1">
              <a:spcBef>
                <a:spcPct val="0"/>
              </a:spcBef>
            </a:pPr>
            <a:r>
              <a:rPr lang="en-US" altLang="en-US"/>
              <a:t>Cisco’s VTP (VLAN trunking protocol)</a:t>
            </a:r>
          </a:p>
          <a:p>
            <a:pPr lvl="1" eaLnBrk="1" hangingPunct="1">
              <a:spcBef>
                <a:spcPct val="0"/>
              </a:spcBef>
            </a:pPr>
            <a:r>
              <a:rPr lang="en-US" altLang="en-US"/>
              <a:t>The most popular protocol for exchanging VLAN information over trunks</a:t>
            </a:r>
          </a:p>
          <a:p>
            <a:pPr lvl="1" eaLnBrk="1" hangingPunct="1">
              <a:spcBef>
                <a:spcPct val="0"/>
              </a:spcBef>
            </a:pPr>
            <a:r>
              <a:rPr lang="en-US" altLang="en-US"/>
              <a:t>VTP allows changes to VLAN database on one switch, called the stack master, to be communicated to all other switches in the network</a:t>
            </a:r>
          </a:p>
          <a:p>
            <a:pPr eaLnBrk="1" hangingPunct="1">
              <a:spcBef>
                <a:spcPct val="0"/>
              </a:spcBef>
            </a:pPr>
            <a:endParaRPr lang="en-US"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A96D6A1-9ABC-4565-BA40-867D4922BD1E}" type="slidenum">
              <a:rPr lang="en-US" altLang="en-US" smtClean="0"/>
              <a:pPr/>
              <a:t>79</a:t>
            </a:fld>
            <a:endParaRPr lang="en-US" altLang="en-US"/>
          </a:p>
        </p:txBody>
      </p:sp>
    </p:spTree>
    <p:extLst>
      <p:ext uri="{BB962C8B-B14F-4D97-AF65-F5344CB8AC3E}">
        <p14:creationId xmlns:p14="http://schemas.microsoft.com/office/powerpoint/2010/main" val="4123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B82DAC9B-D8FE-4897-98CE-975CC6092F55}" type="slidenum">
              <a:rPr lang="en-US" altLang="en-US"/>
              <a:pPr eaLnBrk="1" hangingPunct="1"/>
              <a:t>2</a:t>
            </a:fld>
            <a:endParaRPr lang="en-US" altLang="en-US"/>
          </a:p>
        </p:txBody>
      </p:sp>
    </p:spTree>
    <p:extLst>
      <p:ext uri="{BB962C8B-B14F-4D97-AF65-F5344CB8AC3E}">
        <p14:creationId xmlns:p14="http://schemas.microsoft.com/office/powerpoint/2010/main" val="529685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EC53101-8043-4070-9574-F2F2FF191B3B}" type="slidenum">
              <a:rPr lang="en-US" altLang="en-US"/>
              <a:pPr eaLnBrk="1" hangingPunct="1"/>
              <a:t>31</a:t>
            </a:fld>
            <a:endParaRPr lang="en-US" altLang="en-US"/>
          </a:p>
        </p:txBody>
      </p:sp>
    </p:spTree>
    <p:extLst>
      <p:ext uri="{BB962C8B-B14F-4D97-AF65-F5344CB8AC3E}">
        <p14:creationId xmlns:p14="http://schemas.microsoft.com/office/powerpoint/2010/main" val="135271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Subnet mask: 255.224.0.0</a:t>
            </a:r>
          </a:p>
          <a:p>
            <a:r>
              <a:rPr lang="en-CA" dirty="0"/>
              <a:t>Number of hosts/subnet: 2</a:t>
            </a:r>
            <a:r>
              <a:rPr lang="en-CA" baseline="30000" dirty="0"/>
              <a:t>21</a:t>
            </a:r>
            <a:r>
              <a:rPr lang="en-CA" dirty="0"/>
              <a:t> – 2 </a:t>
            </a:r>
          </a:p>
        </p:txBody>
      </p:sp>
      <p:sp>
        <p:nvSpPr>
          <p:cNvPr id="4" name="Slide Number Placeholder 3"/>
          <p:cNvSpPr>
            <a:spLocks noGrp="1"/>
          </p:cNvSpPr>
          <p:nvPr>
            <p:ph type="sldNum" sz="quarter" idx="10"/>
          </p:nvPr>
        </p:nvSpPr>
        <p:spPr/>
        <p:txBody>
          <a:bodyPr/>
          <a:lstStyle/>
          <a:p>
            <a:fld id="{DD8288EE-45A2-445E-A269-74EF0041787F}" type="slidenum">
              <a:rPr lang="en-US" altLang="en-US" smtClean="0"/>
              <a:pPr/>
              <a:t>49</a:t>
            </a:fld>
            <a:endParaRPr lang="en-US" altLang="en-US"/>
          </a:p>
        </p:txBody>
      </p:sp>
    </p:spTree>
    <p:extLst>
      <p:ext uri="{BB962C8B-B14F-4D97-AF65-F5344CB8AC3E}">
        <p14:creationId xmlns:p14="http://schemas.microsoft.com/office/powerpoint/2010/main" val="193930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Network A: address range 192.168.129.65 – 126</a:t>
            </a:r>
          </a:p>
          <a:p>
            <a:r>
              <a:rPr lang="en-CA" dirty="0"/>
              <a:t>Network B: address range 10.80.160.1 – 10.80.191.254</a:t>
            </a:r>
          </a:p>
        </p:txBody>
      </p:sp>
      <p:sp>
        <p:nvSpPr>
          <p:cNvPr id="4" name="Slide Number Placeholder 3"/>
          <p:cNvSpPr>
            <a:spLocks noGrp="1"/>
          </p:cNvSpPr>
          <p:nvPr>
            <p:ph type="sldNum" sz="quarter" idx="10"/>
          </p:nvPr>
        </p:nvSpPr>
        <p:spPr/>
        <p:txBody>
          <a:bodyPr/>
          <a:lstStyle/>
          <a:p>
            <a:fld id="{DD8288EE-45A2-445E-A269-74EF0041787F}" type="slidenum">
              <a:rPr lang="en-US" altLang="en-US" smtClean="0"/>
              <a:pPr/>
              <a:t>64</a:t>
            </a:fld>
            <a:endParaRPr lang="en-US" altLang="en-US"/>
          </a:p>
        </p:txBody>
      </p:sp>
    </p:spTree>
    <p:extLst>
      <p:ext uri="{BB962C8B-B14F-4D97-AF65-F5344CB8AC3E}">
        <p14:creationId xmlns:p14="http://schemas.microsoft.com/office/powerpoint/2010/main" val="222455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dirty="0" err="1"/>
              <a:t>i</a:t>
            </a:r>
            <a:r>
              <a:rPr lang="en-CA" dirty="0"/>
              <a:t>) 4 bits,  ii) 255.255.240.0,  iii) 2</a:t>
            </a:r>
            <a:r>
              <a:rPr lang="en-CA" baseline="30000" dirty="0"/>
              <a:t>12</a:t>
            </a:r>
            <a:r>
              <a:rPr lang="en-CA" dirty="0"/>
              <a:t> – 2 = 4094,  </a:t>
            </a:r>
            <a:r>
              <a:rPr lang="en-CA"/>
              <a:t>iv) 170.10.0.0,  v) 170.10.15.255,  vi) 170.10.0.1 – 170.10.15.254</a:t>
            </a:r>
            <a:endParaRPr lang="en-CA" dirty="0"/>
          </a:p>
          <a:p>
            <a:pPr marL="285750" indent="-285750">
              <a:buAutoNum type="romanLcParenR"/>
            </a:pPr>
            <a:endParaRPr lang="en-CA" dirty="0"/>
          </a:p>
        </p:txBody>
      </p:sp>
      <p:sp>
        <p:nvSpPr>
          <p:cNvPr id="4" name="Slide Number Placeholder 3"/>
          <p:cNvSpPr>
            <a:spLocks noGrp="1"/>
          </p:cNvSpPr>
          <p:nvPr>
            <p:ph type="sldNum" sz="quarter" idx="10"/>
          </p:nvPr>
        </p:nvSpPr>
        <p:spPr/>
        <p:txBody>
          <a:bodyPr/>
          <a:lstStyle/>
          <a:p>
            <a:fld id="{DD8288EE-45A2-445E-A269-74EF0041787F}" type="slidenum">
              <a:rPr lang="en-US" altLang="en-US" smtClean="0"/>
              <a:pPr/>
              <a:t>65</a:t>
            </a:fld>
            <a:endParaRPr lang="en-US" altLang="en-US"/>
          </a:p>
        </p:txBody>
      </p:sp>
    </p:spTree>
    <p:extLst>
      <p:ext uri="{BB962C8B-B14F-4D97-AF65-F5344CB8AC3E}">
        <p14:creationId xmlns:p14="http://schemas.microsoft.com/office/powerpoint/2010/main" val="99370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Remember each bit doubles the number of available addresses</a:t>
            </a:r>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08A15FAA-FE88-49F6-9FE7-71C0508E249A}" type="slidenum">
              <a:rPr lang="en-US" altLang="en-US"/>
              <a:pPr eaLnBrk="1" hangingPunct="1"/>
              <a:t>66</a:t>
            </a:fld>
            <a:endParaRPr lang="en-US" altLang="en-US"/>
          </a:p>
        </p:txBody>
      </p:sp>
    </p:spTree>
    <p:extLst>
      <p:ext uri="{BB962C8B-B14F-4D97-AF65-F5344CB8AC3E}">
        <p14:creationId xmlns:p14="http://schemas.microsoft.com/office/powerpoint/2010/main" val="3155353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You might want to mention that IPv6 addresses are expressed in hexadecimal digits. So you may see A, B, C, D, E and F.</a:t>
            </a:r>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02116332-39A8-4834-B7A0-FE1F09849EA7}" type="slidenum">
              <a:rPr lang="en-US" altLang="en-US"/>
              <a:pPr eaLnBrk="1" hangingPunct="1"/>
              <a:t>68</a:t>
            </a:fld>
            <a:endParaRPr lang="en-US" altLang="en-US"/>
          </a:p>
        </p:txBody>
      </p:sp>
    </p:spTree>
    <p:extLst>
      <p:ext uri="{BB962C8B-B14F-4D97-AF65-F5344CB8AC3E}">
        <p14:creationId xmlns:p14="http://schemas.microsoft.com/office/powerpoint/2010/main" val="173281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a:p>
            <a:pPr eaLnBrk="1" hangingPunct="1">
              <a:spcBef>
                <a:spcPct val="0"/>
              </a:spcBef>
            </a:pPr>
            <a:endParaRPr lang="en-US" altLang="en-US"/>
          </a:p>
          <a:p>
            <a:pPr eaLnBrk="1" hangingPunct="1">
              <a:spcBef>
                <a:spcPct val="0"/>
              </a:spcBef>
            </a:pPr>
            <a:r>
              <a:rPr lang="en-US" altLang="en-US"/>
              <a:t>Reasons for using VLANs:</a:t>
            </a:r>
          </a:p>
          <a:p>
            <a:pPr lvl="1" eaLnBrk="1" hangingPunct="1">
              <a:spcBef>
                <a:spcPct val="0"/>
              </a:spcBef>
            </a:pPr>
            <a:r>
              <a:rPr lang="en-US" altLang="en-US"/>
              <a:t>Separating groups of users who need special security or network functions</a:t>
            </a:r>
          </a:p>
          <a:p>
            <a:pPr lvl="1" eaLnBrk="1" hangingPunct="1">
              <a:spcBef>
                <a:spcPct val="0"/>
              </a:spcBef>
            </a:pPr>
            <a:r>
              <a:rPr lang="en-US" altLang="en-US"/>
              <a:t>Isolating connections with heavy or unpredictable traffic patterns</a:t>
            </a:r>
          </a:p>
          <a:p>
            <a:pPr lvl="1" eaLnBrk="1" hangingPunct="1">
              <a:spcBef>
                <a:spcPct val="0"/>
              </a:spcBef>
            </a:pPr>
            <a:r>
              <a:rPr lang="en-US" altLang="en-US"/>
              <a:t>Identifying groups of devices whose data should be given priority handling</a:t>
            </a:r>
          </a:p>
          <a:p>
            <a:pPr lvl="1" eaLnBrk="1" hangingPunct="1">
              <a:spcBef>
                <a:spcPct val="0"/>
              </a:spcBef>
            </a:pPr>
            <a:r>
              <a:rPr lang="en-US" altLang="en-US"/>
              <a:t>Containing groups of devices that rely on legacy protocols incompatible with the majority of the network’s traffic</a:t>
            </a:r>
          </a:p>
          <a:p>
            <a:pPr lvl="1" eaLnBrk="1" hangingPunct="1">
              <a:spcBef>
                <a:spcPct val="0"/>
              </a:spcBef>
            </a:pPr>
            <a:r>
              <a:rPr lang="en-US" altLang="en-US"/>
              <a:t>Separating a large network into smaller subnets</a:t>
            </a:r>
          </a:p>
          <a:p>
            <a:pPr eaLnBrk="1" hangingPunct="1">
              <a:spcBef>
                <a:spcPct val="0"/>
              </a:spcBef>
            </a:pPr>
            <a:endParaRPr lang="en-US" altLang="en-US"/>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28A9972-542C-4AEB-B6E4-6BC06C9D9267}" type="slidenum">
              <a:rPr lang="en-US" altLang="en-US" smtClean="0"/>
              <a:pPr/>
              <a:t>75</a:t>
            </a:fld>
            <a:endParaRPr lang="en-US" altLang="en-US"/>
          </a:p>
        </p:txBody>
      </p:sp>
    </p:spTree>
    <p:extLst>
      <p:ext uri="{BB962C8B-B14F-4D97-AF65-F5344CB8AC3E}">
        <p14:creationId xmlns:p14="http://schemas.microsoft.com/office/powerpoint/2010/main" val="179219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fld id="{5E7B66E0-6067-4F30-BC9D-CED3CBA76EF6}" type="datetime1">
              <a:rPr lang="en-US" altLang="en-US" smtClean="0"/>
              <a:t>3/23/21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14540EFB-9BBB-4F8D-A818-68EAB67FEB7C}" type="slidenum">
              <a:rPr lang="en-US" altLang="en-US"/>
              <a:pPr/>
              <a:t>‹#›</a:t>
            </a:fld>
            <a:endParaRPr lang="en-US" altLang="en-US"/>
          </a:p>
        </p:txBody>
      </p:sp>
    </p:spTree>
    <p:extLst>
      <p:ext uri="{BB962C8B-B14F-4D97-AF65-F5344CB8AC3E}">
        <p14:creationId xmlns:p14="http://schemas.microsoft.com/office/powerpoint/2010/main" val="946888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71829F4-B671-4BB3-AD50-C27D69DAE44F}" type="datetime1">
              <a:rPr lang="en-US" altLang="en-US" smtClean="0"/>
              <a:t>3/23/21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5FE39FAF-5A9B-4D8B-AD9B-32F5FCD823FB}" type="slidenum">
              <a:rPr lang="en-US" altLang="en-US"/>
              <a:pPr/>
              <a:t>‹#›</a:t>
            </a:fld>
            <a:endParaRPr lang="en-US" altLang="en-US"/>
          </a:p>
        </p:txBody>
      </p:sp>
    </p:spTree>
    <p:extLst>
      <p:ext uri="{BB962C8B-B14F-4D97-AF65-F5344CB8AC3E}">
        <p14:creationId xmlns:p14="http://schemas.microsoft.com/office/powerpoint/2010/main" val="1273128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647F13C4-AEE2-491F-8EBA-DB7E2E463EB8}" type="datetime1">
              <a:rPr lang="en-US" altLang="en-US" smtClean="0"/>
              <a:t>3/23/21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0E3FFB13-EC0E-4BEA-BFF0-B5844050374A}" type="slidenum">
              <a:rPr lang="en-US" altLang="en-US"/>
              <a:pPr/>
              <a:t>‹#›</a:t>
            </a:fld>
            <a:endParaRPr lang="en-US" altLang="en-US"/>
          </a:p>
        </p:txBody>
      </p:sp>
    </p:spTree>
    <p:extLst>
      <p:ext uri="{BB962C8B-B14F-4D97-AF65-F5344CB8AC3E}">
        <p14:creationId xmlns:p14="http://schemas.microsoft.com/office/powerpoint/2010/main" val="332497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p>
            <a:r>
              <a:rPr lang="en-US"/>
              <a:t>Click to edit Master title style</a:t>
            </a:r>
          </a:p>
        </p:txBody>
      </p:sp>
      <p:sp>
        <p:nvSpPr>
          <p:cNvPr id="3" name="Table Placeholder 2"/>
          <p:cNvSpPr>
            <a:spLocks noGrp="1"/>
          </p:cNvSpPr>
          <p:nvPr>
            <p:ph type="tbl" idx="1"/>
          </p:nvPr>
        </p:nvSpPr>
        <p:spPr>
          <a:xfrm>
            <a:off x="457200" y="1447800"/>
            <a:ext cx="8229600" cy="50292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fld id="{9F12AEA0-98C8-4F24-8B32-2FE049BFF0E8}" type="datetime1">
              <a:rPr lang="en-US" altLang="en-US" smtClean="0"/>
              <a:t>3/23/21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B47E5D25-CE87-4C37-B265-4F54C18D1FB6}" type="slidenum">
              <a:rPr lang="en-US" altLang="en-US"/>
              <a:pPr/>
              <a:t>‹#›</a:t>
            </a:fld>
            <a:endParaRPr lang="en-US" altLang="en-US"/>
          </a:p>
        </p:txBody>
      </p:sp>
    </p:spTree>
    <p:extLst>
      <p:ext uri="{BB962C8B-B14F-4D97-AF65-F5344CB8AC3E}">
        <p14:creationId xmlns:p14="http://schemas.microsoft.com/office/powerpoint/2010/main" val="425381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E5AD7A5E-A959-4CBF-A62D-5935D399A281}" type="datetime1">
              <a:rPr lang="en-US" altLang="en-US" smtClean="0"/>
              <a:t>3/23/21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43ECB62F-E19C-4536-87F4-3D10AE92C629}" type="slidenum">
              <a:rPr lang="en-US" altLang="en-US"/>
              <a:pPr/>
              <a:t>‹#›</a:t>
            </a:fld>
            <a:endParaRPr lang="en-US" altLang="en-US"/>
          </a:p>
        </p:txBody>
      </p:sp>
    </p:spTree>
    <p:extLst>
      <p:ext uri="{BB962C8B-B14F-4D97-AF65-F5344CB8AC3E}">
        <p14:creationId xmlns:p14="http://schemas.microsoft.com/office/powerpoint/2010/main" val="426270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7539AB2B-14F2-4C8F-86C3-139DCDA581F9}" type="datetime1">
              <a:rPr lang="en-US" altLang="en-US" smtClean="0"/>
              <a:t>3/23/21</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4358C289-009D-4B43-8815-BC8D52D860BD}" type="slidenum">
              <a:rPr lang="en-US" altLang="en-US"/>
              <a:pPr/>
              <a:t>‹#›</a:t>
            </a:fld>
            <a:endParaRPr lang="en-US" altLang="en-US"/>
          </a:p>
        </p:txBody>
      </p:sp>
    </p:spTree>
    <p:extLst>
      <p:ext uri="{BB962C8B-B14F-4D97-AF65-F5344CB8AC3E}">
        <p14:creationId xmlns:p14="http://schemas.microsoft.com/office/powerpoint/2010/main" val="322843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B6DD66C-4797-4A41-9AA9-3AF593BB23B5}" type="datetime1">
              <a:rPr lang="en-US" altLang="en-US" smtClean="0"/>
              <a:t>3/23/21</a:t>
            </a:fld>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6405D2B1-D318-495A-BF9F-DC7C1298ACB4}" type="slidenum">
              <a:rPr lang="en-US" altLang="en-US"/>
              <a:pPr/>
              <a:t>‹#›</a:t>
            </a:fld>
            <a:endParaRPr lang="en-US" altLang="en-US"/>
          </a:p>
        </p:txBody>
      </p:sp>
    </p:spTree>
    <p:extLst>
      <p:ext uri="{BB962C8B-B14F-4D97-AF65-F5344CB8AC3E}">
        <p14:creationId xmlns:p14="http://schemas.microsoft.com/office/powerpoint/2010/main" val="2845709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782CEBAC-D097-460E-B33F-EFC9F55CB398}" type="datetime1">
              <a:rPr lang="en-US" altLang="en-US" smtClean="0"/>
              <a:t>3/23/21</a:t>
            </a:fld>
            <a:endParaRPr lang="en-US" altLang="en-US"/>
          </a:p>
        </p:txBody>
      </p:sp>
      <p:sp>
        <p:nvSpPr>
          <p:cNvPr id="8" name="Rectangle 5"/>
          <p:cNvSpPr>
            <a:spLocks noGrp="1" noChangeArrowheads="1"/>
          </p:cNvSpPr>
          <p:nvPr>
            <p:ph type="ftr" sz="quarter" idx="11"/>
          </p:nvPr>
        </p:nvSpPr>
        <p:spPr>
          <a:ln/>
        </p:spPr>
        <p:txBody>
          <a:bodyPr/>
          <a:lstStyle>
            <a:lvl1pPr>
              <a:defRPr/>
            </a:lvl1pPr>
          </a:lstStyle>
          <a:p>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7A9D8D49-B896-481D-BAE7-B1387FF09835}" type="slidenum">
              <a:rPr lang="en-US" altLang="en-US"/>
              <a:pPr/>
              <a:t>‹#›</a:t>
            </a:fld>
            <a:endParaRPr lang="en-US" altLang="en-US"/>
          </a:p>
        </p:txBody>
      </p:sp>
    </p:spTree>
    <p:extLst>
      <p:ext uri="{BB962C8B-B14F-4D97-AF65-F5344CB8AC3E}">
        <p14:creationId xmlns:p14="http://schemas.microsoft.com/office/powerpoint/2010/main" val="2366914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CC4BD978-2B46-4EB2-B639-CAB9F081394B}" type="datetime1">
              <a:rPr lang="en-US" altLang="en-US" smtClean="0"/>
              <a:t>3/23/21</a:t>
            </a:fld>
            <a:endParaRPr lang="en-US" altLang="en-US"/>
          </a:p>
        </p:txBody>
      </p:sp>
      <p:sp>
        <p:nvSpPr>
          <p:cNvPr id="4" name="Rectangle 5"/>
          <p:cNvSpPr>
            <a:spLocks noGrp="1" noChangeArrowheads="1"/>
          </p:cNvSpPr>
          <p:nvPr>
            <p:ph type="ftr" sz="quarter" idx="11"/>
          </p:nvPr>
        </p:nvSpPr>
        <p:spPr>
          <a:ln/>
        </p:spPr>
        <p:txBody>
          <a:bodyPr/>
          <a:lstStyle>
            <a:lvl1pPr>
              <a:defRPr/>
            </a:lvl1pPr>
          </a:lstStyle>
          <a:p>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F7A2B30D-0BB4-4FDF-BE7A-9B0B93DC6705}" type="slidenum">
              <a:rPr lang="en-US" altLang="en-US"/>
              <a:pPr/>
              <a:t>‹#›</a:t>
            </a:fld>
            <a:endParaRPr lang="en-US" altLang="en-US"/>
          </a:p>
        </p:txBody>
      </p:sp>
    </p:spTree>
    <p:extLst>
      <p:ext uri="{BB962C8B-B14F-4D97-AF65-F5344CB8AC3E}">
        <p14:creationId xmlns:p14="http://schemas.microsoft.com/office/powerpoint/2010/main" val="29270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508BB1AB-8EFE-4D40-8BD3-02D53D22BA74}" type="datetime1">
              <a:rPr lang="en-US" altLang="en-US" smtClean="0"/>
              <a:t>3/23/21</a:t>
            </a:fld>
            <a:endParaRPr lang="en-US" altLang="en-US"/>
          </a:p>
        </p:txBody>
      </p:sp>
      <p:sp>
        <p:nvSpPr>
          <p:cNvPr id="3" name="Rectangle 5"/>
          <p:cNvSpPr>
            <a:spLocks noGrp="1" noChangeArrowheads="1"/>
          </p:cNvSpPr>
          <p:nvPr>
            <p:ph type="ftr" sz="quarter" idx="11"/>
          </p:nvPr>
        </p:nvSpPr>
        <p:spPr>
          <a:ln/>
        </p:spPr>
        <p:txBody>
          <a:bodyPr/>
          <a:lstStyle>
            <a:lvl1pPr>
              <a:defRPr/>
            </a:lvl1pPr>
          </a:lstStyle>
          <a:p>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F1B32D6A-99A0-42BA-AFA5-F8D2B99ED962}" type="slidenum">
              <a:rPr lang="en-US" altLang="en-US"/>
              <a:pPr/>
              <a:t>‹#›</a:t>
            </a:fld>
            <a:endParaRPr lang="en-US" altLang="en-US"/>
          </a:p>
        </p:txBody>
      </p:sp>
    </p:spTree>
    <p:extLst>
      <p:ext uri="{BB962C8B-B14F-4D97-AF65-F5344CB8AC3E}">
        <p14:creationId xmlns:p14="http://schemas.microsoft.com/office/powerpoint/2010/main" val="3707510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D13AC22C-EDD5-49CE-880B-1A671069F654}" type="datetime1">
              <a:rPr lang="en-US" altLang="en-US" smtClean="0"/>
              <a:t>3/23/21</a:t>
            </a:fld>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13808D0B-CFF1-401D-AFAD-794A2498D195}" type="slidenum">
              <a:rPr lang="en-US" altLang="en-US"/>
              <a:pPr/>
              <a:t>‹#›</a:t>
            </a:fld>
            <a:endParaRPr lang="en-US" altLang="en-US"/>
          </a:p>
        </p:txBody>
      </p:sp>
    </p:spTree>
    <p:extLst>
      <p:ext uri="{BB962C8B-B14F-4D97-AF65-F5344CB8AC3E}">
        <p14:creationId xmlns:p14="http://schemas.microsoft.com/office/powerpoint/2010/main" val="3253256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3F7CA5-C638-4D22-8594-FFAE90595BA9}" type="datetime1">
              <a:rPr lang="en-US" altLang="en-US" smtClean="0"/>
              <a:t>3/23/21</a:t>
            </a:fld>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4B1336F3-12DC-4007-A3DC-D905E9746E3A}" type="slidenum">
              <a:rPr lang="en-US" altLang="en-US"/>
              <a:pPr/>
              <a:t>‹#›</a:t>
            </a:fld>
            <a:endParaRPr lang="en-US" altLang="en-US"/>
          </a:p>
        </p:txBody>
      </p:sp>
    </p:spTree>
    <p:extLst>
      <p:ext uri="{BB962C8B-B14F-4D97-AF65-F5344CB8AC3E}">
        <p14:creationId xmlns:p14="http://schemas.microsoft.com/office/powerpoint/2010/main" val="39527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7" name="Rounded Rectangle 6"/>
          <p:cNvSpPr/>
          <p:nvPr userDrawn="1"/>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endParaRPr lang="en-US" altLang="en-US">
              <a:solidFill>
                <a:srgbClr val="FFFFFF"/>
              </a:solidFill>
              <a:latin typeface="Franklin Gothic Book" pitchFamily="34" charset="0"/>
            </a:endParaRPr>
          </a:p>
        </p:txBody>
      </p:sp>
      <p:sp>
        <p:nvSpPr>
          <p:cNvPr id="9" name="Rounded Rectangle 8"/>
          <p:cNvSpPr/>
          <p:nvPr userDrawn="1"/>
        </p:nvSpPr>
        <p:spPr>
          <a:xfrm>
            <a:off x="418596" y="435546"/>
            <a:ext cx="8306809" cy="603387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endParaRPr lang="en-US" altLang="en-US">
              <a:solidFill>
                <a:srgbClr val="FFFFFF"/>
              </a:solidFill>
              <a:latin typeface="Franklin Gothic Book" pitchFamily="34" charset="0"/>
            </a:endParaRPr>
          </a:p>
        </p:txBody>
      </p:sp>
      <p:cxnSp>
        <p:nvCxnSpPr>
          <p:cNvPr id="1030" name="Straight Connector 7"/>
          <p:cNvCxnSpPr>
            <a:cxnSpLocks noChangeShapeType="1"/>
          </p:cNvCxnSpPr>
          <p:nvPr userDrawn="1"/>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a:lvl1pPr>
          </a:lstStyle>
          <a:p>
            <a:fld id="{6320A3F2-9F9B-4688-9D3A-694945F60E7D}" type="datetime1">
              <a:rPr lang="en-US" altLang="en-US" smtClean="0"/>
              <a:t>3/23/21</a:t>
            </a:fld>
            <a:endParaRPr lang="en-US" altLang="en-US"/>
          </a:p>
        </p:txBody>
      </p:sp>
      <p:sp>
        <p:nvSpPr>
          <p:cNvPr id="14950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vl1pPr>
          </a:lstStyle>
          <a:p>
            <a:endParaRPr lang="en-US" altLang="en-US"/>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vl1pPr>
          </a:lstStyle>
          <a:p>
            <a:fld id="{875BD69A-A783-4AEF-A6C0-39AA679E668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Lst>
  <p:hf hdr="0" ftr="0" dt="0"/>
  <p:txStyles>
    <p:titleStyle>
      <a:lvl1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fontAlgn="base">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fontAlgn="base">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fontAlgn="base">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fontAlgn="base">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0" fontAlgn="base" hangingPunct="0">
        <a:spcBef>
          <a:spcPct val="20000"/>
        </a:spcBef>
        <a:spcAft>
          <a:spcPct val="0"/>
        </a:spcAft>
        <a:buClr>
          <a:srgbClr val="0000CC"/>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CC"/>
        </a:buClr>
        <a:buChar char="–"/>
        <a:defRPr sz="3000">
          <a:solidFill>
            <a:schemeClr val="tx1"/>
          </a:solidFill>
          <a:latin typeface="+mn-lt"/>
        </a:defRPr>
      </a:lvl2pPr>
      <a:lvl3pPr marL="1143000" indent="-228600" algn="l" rtl="0" eaLnBrk="0" fontAlgn="base" hangingPunct="0">
        <a:spcBef>
          <a:spcPct val="20000"/>
        </a:spcBef>
        <a:spcAft>
          <a:spcPct val="0"/>
        </a:spcAft>
        <a:buClr>
          <a:schemeClr val="tx1"/>
        </a:buClr>
        <a:buChar char="•"/>
        <a:defRPr sz="2800">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fontAlgn="base">
        <a:spcBef>
          <a:spcPct val="20000"/>
        </a:spcBef>
        <a:spcAft>
          <a:spcPct val="0"/>
        </a:spcAft>
        <a:buChar char="»"/>
        <a:defRPr sz="2000" b="1">
          <a:solidFill>
            <a:schemeClr val="tx1"/>
          </a:solidFill>
          <a:latin typeface="+mn-lt"/>
        </a:defRPr>
      </a:lvl6pPr>
      <a:lvl7pPr marL="2971800" indent="-228600" algn="l" rtl="0" fontAlgn="base">
        <a:spcBef>
          <a:spcPct val="20000"/>
        </a:spcBef>
        <a:spcAft>
          <a:spcPct val="0"/>
        </a:spcAft>
        <a:buChar char="»"/>
        <a:defRPr sz="2000" b="1">
          <a:solidFill>
            <a:schemeClr val="tx1"/>
          </a:solidFill>
          <a:latin typeface="+mn-lt"/>
        </a:defRPr>
      </a:lvl7pPr>
      <a:lvl8pPr marL="3429000" indent="-228600" algn="l" rtl="0" fontAlgn="base">
        <a:spcBef>
          <a:spcPct val="20000"/>
        </a:spcBef>
        <a:spcAft>
          <a:spcPct val="0"/>
        </a:spcAft>
        <a:buChar char="»"/>
        <a:defRPr sz="2000" b="1">
          <a:solidFill>
            <a:schemeClr val="tx1"/>
          </a:solidFill>
          <a:latin typeface="+mn-lt"/>
        </a:defRPr>
      </a:lvl8pPr>
      <a:lvl9pPr marL="3886200" indent="-228600" algn="l" rtl="0" fontAlgn="base">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ounded Rectangle 6"/>
          <p:cNvSpPr/>
          <p:nvPr/>
        </p:nvSpPr>
        <p:spPr>
          <a:xfrm>
            <a:off x="304800" y="1452563"/>
            <a:ext cx="8532813" cy="3043237"/>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endParaRPr lang="en-US" altLang="en-US">
              <a:solidFill>
                <a:srgbClr val="FFFFFF"/>
              </a:solidFill>
              <a:latin typeface="Franklin Gothic Book" pitchFamily="34" charset="0"/>
            </a:endParaRPr>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endParaRPr lang="en-US" altLang="en-US">
              <a:solidFill>
                <a:srgbClr val="FFFFFF"/>
              </a:solidFill>
              <a:latin typeface="Franklin Gothic Book" pitchFamily="34" charset="0"/>
            </a:endParaRPr>
          </a:p>
        </p:txBody>
      </p:sp>
      <p:sp>
        <p:nvSpPr>
          <p:cNvPr id="2" name="Title 1"/>
          <p:cNvSpPr>
            <a:spLocks noGrp="1"/>
          </p:cNvSpPr>
          <p:nvPr>
            <p:ph type="ctrTitle" idx="4294967295"/>
          </p:nvPr>
        </p:nvSpPr>
        <p:spPr>
          <a:xfrm>
            <a:off x="762000" y="2286000"/>
            <a:ext cx="7772400" cy="1600200"/>
          </a:xfrm>
        </p:spPr>
        <p:txBody>
          <a:bodyPr lIns="45720" rIns="45720">
            <a:normAutofit fontScale="90000"/>
          </a:bodyPr>
          <a:lstStyle/>
          <a:p>
            <a:pPr algn="ctr" eaLnBrk="1" hangingPunct="1">
              <a:defRPr/>
            </a:pPr>
            <a:r>
              <a:rPr lang="en-US" sz="4200" dirty="0">
                <a:effectLst/>
              </a:rPr>
              <a:t>4. Internet Protocol Addressing</a:t>
            </a:r>
            <a:br>
              <a:rPr lang="en-US" sz="4200" dirty="0">
                <a:effectLst/>
              </a:rPr>
            </a:br>
            <a:r>
              <a:rPr lang="en-US" sz="4200" dirty="0">
                <a:effectLst/>
              </a:rPr>
              <a:t>and</a:t>
            </a:r>
            <a:br>
              <a:rPr lang="en-US" sz="4200" dirty="0">
                <a:effectLst/>
              </a:rPr>
            </a:br>
            <a:r>
              <a:rPr lang="en-US" sz="4200" dirty="0">
                <a:effectLst/>
              </a:rPr>
              <a:t>Subnetting</a:t>
            </a:r>
          </a:p>
        </p:txBody>
      </p:sp>
      <p:sp>
        <p:nvSpPr>
          <p:cNvPr id="3" name="Slide Number Placeholder 2">
            <a:extLst>
              <a:ext uri="{FF2B5EF4-FFF2-40B4-BE49-F238E27FC236}">
                <a16:creationId xmlns:a16="http://schemas.microsoft.com/office/drawing/2014/main" id="{85D58029-4B54-47DB-9692-484554FF29EE}"/>
              </a:ext>
            </a:extLst>
          </p:cNvPr>
          <p:cNvSpPr>
            <a:spLocks noGrp="1"/>
          </p:cNvSpPr>
          <p:nvPr>
            <p:ph type="sldNum" sz="quarter" idx="12"/>
          </p:nvPr>
        </p:nvSpPr>
        <p:spPr/>
        <p:txBody>
          <a:bodyPr/>
          <a:lstStyle/>
          <a:p>
            <a:fld id="{43ECB62F-E19C-4536-87F4-3D10AE92C629}" type="slidenum">
              <a:rPr lang="en-US" altLang="en-US" smtClean="0"/>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a:extLst>
              <a:ext uri="{FF2B5EF4-FFF2-40B4-BE49-F238E27FC236}">
                <a16:creationId xmlns:a16="http://schemas.microsoft.com/office/drawing/2014/main" id="{B4F33FC9-6EA0-4041-A883-5740A8D994F7}"/>
              </a:ext>
            </a:extLst>
          </p:cNvPr>
          <p:cNvSpPr>
            <a:spLocks noGrp="1" noChangeArrowheads="1"/>
          </p:cNvSpPr>
          <p:nvPr>
            <p:ph type="title"/>
          </p:nvPr>
        </p:nvSpPr>
        <p:spPr>
          <a:xfrm>
            <a:off x="457200" y="546565"/>
            <a:ext cx="8229600" cy="672636"/>
          </a:xfrm>
        </p:spPr>
        <p:txBody>
          <a:bodyPr/>
          <a:lstStyle/>
          <a:p>
            <a:pPr marL="342900" lvl="0" indent="-342900" eaLnBrk="1" hangingPunct="1">
              <a:spcBef>
                <a:spcPct val="20000"/>
              </a:spcBef>
              <a:buClr>
                <a:srgbClr val="0000CC"/>
              </a:buClr>
              <a:defRPr/>
            </a:pPr>
            <a:r>
              <a:rPr lang="en-US" sz="2800" dirty="0">
                <a:solidFill>
                  <a:schemeClr val="tx1"/>
                </a:solidFill>
                <a:effectLst/>
              </a:rPr>
              <a:t>Example:</a:t>
            </a:r>
            <a:r>
              <a:rPr lang="en-US" sz="2800" dirty="0"/>
              <a:t> </a:t>
            </a:r>
            <a:r>
              <a:rPr lang="en-US" sz="2800" dirty="0">
                <a:solidFill>
                  <a:srgbClr val="000000"/>
                </a:solidFill>
                <a:effectLst/>
                <a:latin typeface="Franklin Gothic Book"/>
                <a:ea typeface="+mn-ea"/>
                <a:cs typeface="+mn-cs"/>
              </a:rPr>
              <a:t>Convert the decimal number 254 to binary.</a:t>
            </a:r>
            <a:endParaRPr lang="en-US" sz="2800" dirty="0"/>
          </a:p>
        </p:txBody>
      </p:sp>
      <p:sp>
        <p:nvSpPr>
          <p:cNvPr id="4100" name="Rectangle 5">
            <a:extLst>
              <a:ext uri="{FF2B5EF4-FFF2-40B4-BE49-F238E27FC236}">
                <a16:creationId xmlns:a16="http://schemas.microsoft.com/office/drawing/2014/main" id="{CE2213FC-44D4-4E30-A949-9C5C6320A63D}"/>
              </a:ext>
            </a:extLst>
          </p:cNvPr>
          <p:cNvSpPr>
            <a:spLocks noChangeArrowheads="1"/>
          </p:cNvSpPr>
          <p:nvPr/>
        </p:nvSpPr>
        <p:spPr bwMode="auto">
          <a:xfrm>
            <a:off x="0" y="2257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aphicFrame>
        <p:nvGraphicFramePr>
          <p:cNvPr id="4098" name="Object 4">
            <a:extLst>
              <a:ext uri="{FF2B5EF4-FFF2-40B4-BE49-F238E27FC236}">
                <a16:creationId xmlns:a16="http://schemas.microsoft.com/office/drawing/2014/main" id="{93F6EF79-B797-44BD-B029-663C1EC2AF60}"/>
              </a:ext>
            </a:extLst>
          </p:cNvPr>
          <p:cNvGraphicFramePr>
            <a:graphicFrameLocks noChangeAspect="1"/>
          </p:cNvGraphicFramePr>
          <p:nvPr>
            <p:extLst>
              <p:ext uri="{D42A27DB-BD31-4B8C-83A1-F6EECF244321}">
                <p14:modId xmlns:p14="http://schemas.microsoft.com/office/powerpoint/2010/main" val="1220419662"/>
              </p:ext>
            </p:extLst>
          </p:nvPr>
        </p:nvGraphicFramePr>
        <p:xfrm>
          <a:off x="3309938" y="1524000"/>
          <a:ext cx="2176462" cy="4248150"/>
        </p:xfrm>
        <a:graphic>
          <a:graphicData uri="http://schemas.openxmlformats.org/presentationml/2006/ole">
            <mc:AlternateContent xmlns:mc="http://schemas.openxmlformats.org/markup-compatibility/2006">
              <mc:Choice xmlns:v="urn:schemas-microsoft-com:vml" Requires="v">
                <p:oleObj spid="_x0000_s4127" name="Bitmap Image" r:id="rId3" imgW="1200318" imgH="2343477" progId="Paint.Picture">
                  <p:embed/>
                </p:oleObj>
              </mc:Choice>
              <mc:Fallback>
                <p:oleObj name="Bitmap Image" r:id="rId3" imgW="1200318" imgH="2343477" progId="Paint.Picture">
                  <p:embed/>
                  <p:pic>
                    <p:nvPicPr>
                      <p:cNvPr id="4098" name="Object 4">
                        <a:extLst>
                          <a:ext uri="{FF2B5EF4-FFF2-40B4-BE49-F238E27FC236}">
                            <a16:creationId xmlns:a16="http://schemas.microsoft.com/office/drawing/2014/main" id="{93F6EF79-B797-44BD-B029-663C1EC2A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938" y="1524000"/>
                        <a:ext cx="2176462" cy="424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83D74BDB-65E0-46C0-9DFA-C3935E487624}"/>
              </a:ext>
            </a:extLst>
          </p:cNvPr>
          <p:cNvSpPr txBox="1"/>
          <p:nvPr/>
        </p:nvSpPr>
        <p:spPr>
          <a:xfrm>
            <a:off x="2895600" y="5919388"/>
            <a:ext cx="2725106" cy="461665"/>
          </a:xfrm>
          <a:prstGeom prst="rect">
            <a:avLst/>
          </a:prstGeom>
          <a:noFill/>
        </p:spPr>
        <p:txBody>
          <a:bodyPr wrap="none" rtlCol="0">
            <a:spAutoFit/>
          </a:bodyPr>
          <a:lstStyle/>
          <a:p>
            <a:r>
              <a:rPr lang="en-CA" sz="2400" dirty="0"/>
              <a:t>Answer: 1111 1110</a:t>
            </a:r>
          </a:p>
        </p:txBody>
      </p:sp>
      <p:sp>
        <p:nvSpPr>
          <p:cNvPr id="3" name="Slide Number Placeholder 2">
            <a:extLst>
              <a:ext uri="{FF2B5EF4-FFF2-40B4-BE49-F238E27FC236}">
                <a16:creationId xmlns:a16="http://schemas.microsoft.com/office/drawing/2014/main" id="{00926000-0E2D-45C3-81DE-82387A3E94A9}"/>
              </a:ext>
            </a:extLst>
          </p:cNvPr>
          <p:cNvSpPr>
            <a:spLocks noGrp="1"/>
          </p:cNvSpPr>
          <p:nvPr>
            <p:ph type="sldNum" sz="quarter" idx="12"/>
          </p:nvPr>
        </p:nvSpPr>
        <p:spPr/>
        <p:txBody>
          <a:bodyPr/>
          <a:lstStyle/>
          <a:p>
            <a:fld id="{43ECB62F-E19C-4536-87F4-3D10AE92C629}" type="slidenum">
              <a:rPr lang="en-US" altLang="en-US" smtClean="0"/>
              <a:pPr/>
              <a:t>10</a:t>
            </a:fld>
            <a:endParaRPr lang="en-US" altLang="en-US"/>
          </a:p>
        </p:txBody>
      </p:sp>
    </p:spTree>
    <p:extLst>
      <p:ext uri="{BB962C8B-B14F-4D97-AF65-F5344CB8AC3E}">
        <p14:creationId xmlns:p14="http://schemas.microsoft.com/office/powerpoint/2010/main" val="21094232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2B4D459B-BCAC-41FF-BC95-24FEA919E653}"/>
              </a:ext>
            </a:extLst>
          </p:cNvPr>
          <p:cNvSpPr>
            <a:spLocks noGrp="1" noChangeArrowheads="1"/>
          </p:cNvSpPr>
          <p:nvPr>
            <p:ph type="title"/>
          </p:nvPr>
        </p:nvSpPr>
        <p:spPr/>
        <p:txBody>
          <a:bodyPr/>
          <a:lstStyle/>
          <a:p>
            <a:pPr eaLnBrk="1" hangingPunct="1">
              <a:defRPr/>
            </a:pPr>
            <a:r>
              <a:rPr lang="en-US" dirty="0">
                <a:effectLst/>
              </a:rPr>
              <a:t>Hexadecimal Numbers</a:t>
            </a:r>
          </a:p>
        </p:txBody>
      </p:sp>
      <p:sp>
        <p:nvSpPr>
          <p:cNvPr id="380931" name="Rectangle 3">
            <a:extLst>
              <a:ext uri="{FF2B5EF4-FFF2-40B4-BE49-F238E27FC236}">
                <a16:creationId xmlns:a16="http://schemas.microsoft.com/office/drawing/2014/main" id="{65F92D74-1D19-4662-8D84-6E3E3BDF58AB}"/>
              </a:ext>
            </a:extLst>
          </p:cNvPr>
          <p:cNvSpPr>
            <a:spLocks noGrp="1" noChangeArrowheads="1"/>
          </p:cNvSpPr>
          <p:nvPr>
            <p:ph type="body" idx="1"/>
          </p:nvPr>
        </p:nvSpPr>
        <p:spPr>
          <a:xfrm>
            <a:off x="457200" y="1535723"/>
            <a:ext cx="8229600" cy="4876800"/>
          </a:xfrm>
        </p:spPr>
        <p:txBody>
          <a:bodyPr/>
          <a:lstStyle/>
          <a:p>
            <a:pPr eaLnBrk="1" hangingPunct="1">
              <a:lnSpc>
                <a:spcPct val="90000"/>
              </a:lnSpc>
              <a:defRPr/>
            </a:pPr>
            <a:r>
              <a:rPr lang="en-US" sz="2400" dirty="0"/>
              <a:t>Hexadecimal numbers (HEX) are Base16 numbers.  </a:t>
            </a:r>
          </a:p>
          <a:p>
            <a:pPr eaLnBrk="1" hangingPunct="1">
              <a:lnSpc>
                <a:spcPct val="90000"/>
              </a:lnSpc>
              <a:defRPr/>
            </a:pPr>
            <a:endParaRPr lang="en-US" sz="2400" dirty="0"/>
          </a:p>
          <a:p>
            <a:pPr eaLnBrk="1" hangingPunct="1">
              <a:lnSpc>
                <a:spcPct val="90000"/>
              </a:lnSpc>
              <a:defRPr/>
            </a:pPr>
            <a:r>
              <a:rPr lang="en-US" sz="2400" dirty="0"/>
              <a:t>It takes four binary numbers to represent a hexadecimal number.  Notice that the letters A – F are used to represent the decimal numbers 10 to 15.</a:t>
            </a:r>
          </a:p>
          <a:p>
            <a:pPr eaLnBrk="1" hangingPunct="1">
              <a:lnSpc>
                <a:spcPct val="90000"/>
              </a:lnSpc>
              <a:defRPr/>
            </a:pPr>
            <a:endParaRPr lang="en-US" sz="2400" dirty="0"/>
          </a:p>
        </p:txBody>
      </p:sp>
      <p:sp>
        <p:nvSpPr>
          <p:cNvPr id="2" name="Slide Number Placeholder 1">
            <a:extLst>
              <a:ext uri="{FF2B5EF4-FFF2-40B4-BE49-F238E27FC236}">
                <a16:creationId xmlns:a16="http://schemas.microsoft.com/office/drawing/2014/main" id="{2589703D-333F-4863-85C5-A875BDC1027B}"/>
              </a:ext>
            </a:extLst>
          </p:cNvPr>
          <p:cNvSpPr>
            <a:spLocks noGrp="1"/>
          </p:cNvSpPr>
          <p:nvPr>
            <p:ph type="sldNum" sz="quarter" idx="12"/>
          </p:nvPr>
        </p:nvSpPr>
        <p:spPr/>
        <p:txBody>
          <a:bodyPr/>
          <a:lstStyle/>
          <a:p>
            <a:fld id="{43ECB62F-E19C-4536-87F4-3D10AE92C629}" type="slidenum">
              <a:rPr lang="en-US" altLang="en-US" smtClean="0"/>
              <a:pPr/>
              <a:t>11</a:t>
            </a:fld>
            <a:endParaRPr lang="en-US" altLang="en-US"/>
          </a:p>
        </p:txBody>
      </p:sp>
    </p:spTree>
    <p:extLst>
      <p:ext uri="{BB962C8B-B14F-4D97-AF65-F5344CB8AC3E}">
        <p14:creationId xmlns:p14="http://schemas.microsoft.com/office/powerpoint/2010/main" val="25243209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6" name="Rectangle 4">
            <a:extLst>
              <a:ext uri="{FF2B5EF4-FFF2-40B4-BE49-F238E27FC236}">
                <a16:creationId xmlns:a16="http://schemas.microsoft.com/office/drawing/2014/main" id="{0D1A4EEB-7487-4FB4-A75C-9F8FFC669B5D}"/>
              </a:ext>
            </a:extLst>
          </p:cNvPr>
          <p:cNvSpPr>
            <a:spLocks noChangeArrowheads="1"/>
          </p:cNvSpPr>
          <p:nvPr/>
        </p:nvSpPr>
        <p:spPr bwMode="auto">
          <a:xfrm>
            <a:off x="2590800" y="17530"/>
            <a:ext cx="3493264" cy="369332"/>
          </a:xfrm>
          <a:prstGeom prst="rect">
            <a:avLst/>
          </a:prstGeom>
          <a:noFill/>
          <a:ln w="9525">
            <a:noFill/>
            <a:miter lim="800000"/>
            <a:headEnd/>
            <a:tailEnd/>
          </a:ln>
          <a:effectLst/>
        </p:spPr>
        <p:txBody>
          <a:bodyPr wrap="none" anchor="ctr">
            <a:spAutoFit/>
          </a:bodyPr>
          <a:lstStyle/>
          <a:p>
            <a:pPr eaLnBrk="1" hangingPunct="1">
              <a:defRPr/>
            </a:pPr>
            <a:r>
              <a:rPr lang="en-US" b="1" dirty="0">
                <a:latin typeface="Arial" charset="0"/>
                <a:cs typeface="Times New Roman" pitchFamily="18" charset="0"/>
              </a:rPr>
              <a:t>Hexadecimal conversion table</a:t>
            </a:r>
            <a:endParaRPr lang="en-US" dirty="0">
              <a:latin typeface="Arial" charset="0"/>
            </a:endParaRPr>
          </a:p>
        </p:txBody>
      </p:sp>
      <p:graphicFrame>
        <p:nvGraphicFramePr>
          <p:cNvPr id="382282" name="Group 330">
            <a:extLst>
              <a:ext uri="{FF2B5EF4-FFF2-40B4-BE49-F238E27FC236}">
                <a16:creationId xmlns:a16="http://schemas.microsoft.com/office/drawing/2014/main" id="{4C7551AF-CAB1-49E7-8297-ACDFAD897E72}"/>
              </a:ext>
            </a:extLst>
          </p:cNvPr>
          <p:cNvGraphicFramePr>
            <a:graphicFrameLocks noGrp="1"/>
          </p:cNvGraphicFramePr>
          <p:nvPr/>
        </p:nvGraphicFramePr>
        <p:xfrm>
          <a:off x="1371600" y="457200"/>
          <a:ext cx="6553200" cy="6172201"/>
        </p:xfrm>
        <a:graphic>
          <a:graphicData uri="http://schemas.openxmlformats.org/drawingml/2006/table">
            <a:tbl>
              <a:tblPr/>
              <a:tblGrid>
                <a:gridCol w="2184400">
                  <a:extLst>
                    <a:ext uri="{9D8B030D-6E8A-4147-A177-3AD203B41FA5}">
                      <a16:colId xmlns:a16="http://schemas.microsoft.com/office/drawing/2014/main" val="20000"/>
                    </a:ext>
                  </a:extLst>
                </a:gridCol>
                <a:gridCol w="2184400">
                  <a:extLst>
                    <a:ext uri="{9D8B030D-6E8A-4147-A177-3AD203B41FA5}">
                      <a16:colId xmlns:a16="http://schemas.microsoft.com/office/drawing/2014/main" val="20001"/>
                    </a:ext>
                  </a:extLst>
                </a:gridCol>
                <a:gridCol w="2184400">
                  <a:extLst>
                    <a:ext uri="{9D8B030D-6E8A-4147-A177-3AD203B41FA5}">
                      <a16:colId xmlns:a16="http://schemas.microsoft.com/office/drawing/2014/main" val="20002"/>
                    </a:ext>
                  </a:extLst>
                </a:gridCol>
              </a:tblGrid>
              <a:tr h="582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Decimal</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Hexadecimal</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Binary</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0 0 0 0 </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0 0 0 1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0 0 1 0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0 0 1 1 </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0 1 0 0 </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5</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5</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0 1 0 1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0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6</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6</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0 1 1 0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7</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7</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0 1 1 1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8</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8</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1 0 0 0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9</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9</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1 0 0 1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A</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1 0 1 0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B</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1 0 1 1  </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12</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C</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1 1 0 0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13</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D</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1 1 0 1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14</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E</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1 1 1 0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15</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F</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1 1 1 1</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2" name="Slide Number Placeholder 1">
            <a:extLst>
              <a:ext uri="{FF2B5EF4-FFF2-40B4-BE49-F238E27FC236}">
                <a16:creationId xmlns:a16="http://schemas.microsoft.com/office/drawing/2014/main" id="{E4F07D29-3792-43EF-93A5-846C52BC35A6}"/>
              </a:ext>
            </a:extLst>
          </p:cNvPr>
          <p:cNvSpPr>
            <a:spLocks noGrp="1"/>
          </p:cNvSpPr>
          <p:nvPr>
            <p:ph type="sldNum" sz="quarter" idx="12"/>
          </p:nvPr>
        </p:nvSpPr>
        <p:spPr/>
        <p:txBody>
          <a:bodyPr/>
          <a:lstStyle/>
          <a:p>
            <a:fld id="{F1B32D6A-99A0-42BA-AFA5-F8D2B99ED962}" type="slidenum">
              <a:rPr lang="en-US" altLang="en-US" smtClean="0"/>
              <a:pPr/>
              <a:t>12</a:t>
            </a:fld>
            <a:endParaRPr lang="en-US" altLang="en-US"/>
          </a:p>
        </p:txBody>
      </p:sp>
    </p:spTree>
    <p:extLst>
      <p:ext uri="{BB962C8B-B14F-4D97-AF65-F5344CB8AC3E}">
        <p14:creationId xmlns:p14="http://schemas.microsoft.com/office/powerpoint/2010/main" val="697130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a:extLst>
              <a:ext uri="{FF2B5EF4-FFF2-40B4-BE49-F238E27FC236}">
                <a16:creationId xmlns:a16="http://schemas.microsoft.com/office/drawing/2014/main" id="{AFED7A61-83BE-4552-AD94-B34619BD7AFD}"/>
              </a:ext>
            </a:extLst>
          </p:cNvPr>
          <p:cNvSpPr>
            <a:spLocks noGrp="1" noChangeArrowheads="1"/>
          </p:cNvSpPr>
          <p:nvPr>
            <p:ph type="title"/>
          </p:nvPr>
        </p:nvSpPr>
        <p:spPr>
          <a:xfrm>
            <a:off x="445477" y="762000"/>
            <a:ext cx="8229600" cy="914400"/>
          </a:xfrm>
        </p:spPr>
        <p:txBody>
          <a:bodyPr/>
          <a:lstStyle/>
          <a:p>
            <a:pPr eaLnBrk="1" hangingPunct="1">
              <a:defRPr/>
            </a:pPr>
            <a:r>
              <a:rPr lang="en-CA" sz="2800" dirty="0">
                <a:solidFill>
                  <a:schemeClr val="tx1"/>
                </a:solidFill>
                <a:effectLst/>
              </a:rPr>
              <a:t>Convert the following binary number to hexadecimal,</a:t>
            </a:r>
            <a:br>
              <a:rPr lang="en-CA" sz="2800" dirty="0">
                <a:solidFill>
                  <a:schemeClr val="tx1"/>
                </a:solidFill>
                <a:effectLst/>
              </a:rPr>
            </a:br>
            <a:r>
              <a:rPr lang="en-CA" sz="2800" dirty="0">
                <a:solidFill>
                  <a:schemeClr val="tx1"/>
                </a:solidFill>
                <a:effectLst/>
              </a:rPr>
              <a:t>	0 1 0 0 1 1 0 0 1 0 1 0</a:t>
            </a:r>
          </a:p>
        </p:txBody>
      </p:sp>
      <p:sp>
        <p:nvSpPr>
          <p:cNvPr id="393219" name="Rectangle 3">
            <a:extLst>
              <a:ext uri="{FF2B5EF4-FFF2-40B4-BE49-F238E27FC236}">
                <a16:creationId xmlns:a16="http://schemas.microsoft.com/office/drawing/2014/main" id="{2823CAA2-03EA-44FA-A557-59242A90427D}"/>
              </a:ext>
            </a:extLst>
          </p:cNvPr>
          <p:cNvSpPr>
            <a:spLocks noGrp="1" noChangeArrowheads="1"/>
          </p:cNvSpPr>
          <p:nvPr>
            <p:ph type="body" idx="1"/>
          </p:nvPr>
        </p:nvSpPr>
        <p:spPr>
          <a:xfrm>
            <a:off x="457200" y="1905000"/>
            <a:ext cx="8229600" cy="4572000"/>
          </a:xfrm>
        </p:spPr>
        <p:txBody>
          <a:bodyPr/>
          <a:lstStyle/>
          <a:p>
            <a:pPr eaLnBrk="1" hangingPunct="1">
              <a:lnSpc>
                <a:spcPct val="90000"/>
              </a:lnSpc>
              <a:buFont typeface="Wingdings" panose="05000000000000000000" pitchFamily="2" charset="2"/>
              <a:buNone/>
              <a:defRPr/>
            </a:pPr>
            <a:r>
              <a:rPr lang="en-US" sz="2400" b="1" dirty="0"/>
              <a:t>Solution:  </a:t>
            </a:r>
          </a:p>
          <a:p>
            <a:pPr eaLnBrk="1" hangingPunct="1">
              <a:lnSpc>
                <a:spcPct val="90000"/>
              </a:lnSpc>
              <a:buFont typeface="Wingdings" panose="05000000000000000000" pitchFamily="2" charset="2"/>
              <a:buNone/>
              <a:defRPr/>
            </a:pPr>
            <a:r>
              <a:rPr lang="en-US" sz="2400" dirty="0"/>
              <a:t>  Separate the binary numbers into groups of four beginning with the least significant bit position.</a:t>
            </a:r>
            <a:endParaRPr lang="en-US" sz="2400" b="1" dirty="0"/>
          </a:p>
          <a:p>
            <a:pPr eaLnBrk="1" hangingPunct="1">
              <a:lnSpc>
                <a:spcPct val="90000"/>
              </a:lnSpc>
              <a:buFont typeface="Wingdings" panose="05000000000000000000" pitchFamily="2" charset="2"/>
              <a:buNone/>
              <a:defRPr/>
            </a:pPr>
            <a:r>
              <a:rPr lang="en-US" sz="2400" b="1" dirty="0"/>
              <a:t>	</a:t>
            </a:r>
          </a:p>
          <a:p>
            <a:pPr eaLnBrk="1" hangingPunct="1">
              <a:lnSpc>
                <a:spcPct val="90000"/>
              </a:lnSpc>
              <a:buFont typeface="Wingdings" panose="05000000000000000000" pitchFamily="2" charset="2"/>
              <a:buNone/>
              <a:defRPr/>
            </a:pPr>
            <a:r>
              <a:rPr lang="en-US" sz="2400" b="1" dirty="0"/>
              <a:t>		0 1 </a:t>
            </a:r>
            <a:r>
              <a:rPr lang="en-US" sz="2400" b="1"/>
              <a:t>0 0 </a:t>
            </a:r>
            <a:r>
              <a:rPr lang="en-US" sz="2400" b="1" dirty="0"/>
              <a:t>	1 1 0 0 	1 0 1 0	</a:t>
            </a:r>
          </a:p>
          <a:p>
            <a:pPr eaLnBrk="1" hangingPunct="1">
              <a:lnSpc>
                <a:spcPct val="90000"/>
              </a:lnSpc>
              <a:buFont typeface="Wingdings" panose="05000000000000000000" pitchFamily="2" charset="2"/>
              <a:buNone/>
              <a:defRPr/>
            </a:pPr>
            <a:r>
              <a:rPr lang="en-US" sz="2400" b="1" dirty="0"/>
              <a:t>		     4		     C		     A</a:t>
            </a:r>
          </a:p>
          <a:p>
            <a:pPr eaLnBrk="1" hangingPunct="1">
              <a:lnSpc>
                <a:spcPct val="90000"/>
              </a:lnSpc>
              <a:buFont typeface="Wingdings" panose="05000000000000000000" pitchFamily="2" charset="2"/>
              <a:buNone/>
              <a:defRPr/>
            </a:pPr>
            <a:endParaRPr lang="en-US" sz="2400" b="1" dirty="0"/>
          </a:p>
          <a:p>
            <a:pPr eaLnBrk="1" hangingPunct="1">
              <a:lnSpc>
                <a:spcPct val="90000"/>
              </a:lnSpc>
              <a:buFont typeface="Wingdings" panose="05000000000000000000" pitchFamily="2" charset="2"/>
              <a:buNone/>
              <a:defRPr/>
            </a:pPr>
            <a:r>
              <a:rPr lang="en-US" sz="2400" b="1" dirty="0"/>
              <a:t>The answer is 0x4CA.</a:t>
            </a:r>
          </a:p>
        </p:txBody>
      </p:sp>
      <p:sp>
        <p:nvSpPr>
          <p:cNvPr id="2" name="Slide Number Placeholder 1">
            <a:extLst>
              <a:ext uri="{FF2B5EF4-FFF2-40B4-BE49-F238E27FC236}">
                <a16:creationId xmlns:a16="http://schemas.microsoft.com/office/drawing/2014/main" id="{81518E7E-CA5A-4CC3-A407-425D6BE44C7D}"/>
              </a:ext>
            </a:extLst>
          </p:cNvPr>
          <p:cNvSpPr>
            <a:spLocks noGrp="1"/>
          </p:cNvSpPr>
          <p:nvPr>
            <p:ph type="sldNum" sz="quarter" idx="12"/>
          </p:nvPr>
        </p:nvSpPr>
        <p:spPr/>
        <p:txBody>
          <a:bodyPr/>
          <a:lstStyle/>
          <a:p>
            <a:fld id="{43ECB62F-E19C-4536-87F4-3D10AE92C629}" type="slidenum">
              <a:rPr lang="en-US" altLang="en-US" smtClean="0"/>
              <a:pPr/>
              <a:t>13</a:t>
            </a:fld>
            <a:endParaRPr lang="en-US" altLang="en-US"/>
          </a:p>
        </p:txBody>
      </p:sp>
    </p:spTree>
    <p:extLst>
      <p:ext uri="{BB962C8B-B14F-4D97-AF65-F5344CB8AC3E}">
        <p14:creationId xmlns:p14="http://schemas.microsoft.com/office/powerpoint/2010/main" val="153813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effectLst/>
              </a:rPr>
              <a:t>Classful</a:t>
            </a:r>
            <a:r>
              <a:rPr lang="en-US" dirty="0">
                <a:effectLst/>
              </a:rPr>
              <a:t> Network Architecture</a:t>
            </a:r>
          </a:p>
        </p:txBody>
      </p:sp>
      <p:sp>
        <p:nvSpPr>
          <p:cNvPr id="7171" name="Content Placeholder 2"/>
          <p:cNvSpPr>
            <a:spLocks noGrp="1"/>
          </p:cNvSpPr>
          <p:nvPr>
            <p:ph idx="1"/>
          </p:nvPr>
        </p:nvSpPr>
        <p:spPr/>
        <p:txBody>
          <a:bodyPr/>
          <a:lstStyle/>
          <a:p>
            <a:r>
              <a:rPr lang="en-US" altLang="en-US" dirty="0"/>
              <a:t>The IPv4 classification system is known as the </a:t>
            </a:r>
            <a:r>
              <a:rPr lang="en-US" altLang="en-US" dirty="0" err="1"/>
              <a:t>classful</a:t>
            </a:r>
            <a:r>
              <a:rPr lang="en-US" altLang="en-US" dirty="0"/>
              <a:t> network architecture and is broken down into five classes, three of which are commonly used by hosts on networks—Classes A, B, and C. </a:t>
            </a:r>
          </a:p>
          <a:p>
            <a:r>
              <a:rPr lang="en-US" altLang="en-US" dirty="0"/>
              <a:t>The term node is synonymous with “host.” </a:t>
            </a:r>
          </a:p>
          <a:p>
            <a:r>
              <a:rPr lang="en-US" altLang="en-US" dirty="0"/>
              <a:t>If an IP address is Class A, the first octet is considered to be the “network” portion.</a:t>
            </a:r>
          </a:p>
        </p:txBody>
      </p:sp>
      <p:sp>
        <p:nvSpPr>
          <p:cNvPr id="3" name="Slide Number Placeholder 2">
            <a:extLst>
              <a:ext uri="{FF2B5EF4-FFF2-40B4-BE49-F238E27FC236}">
                <a16:creationId xmlns:a16="http://schemas.microsoft.com/office/drawing/2014/main" id="{99FCA0E9-B7C4-48F9-99D2-6AA78A5337A3}"/>
              </a:ext>
            </a:extLst>
          </p:cNvPr>
          <p:cNvSpPr>
            <a:spLocks noGrp="1"/>
          </p:cNvSpPr>
          <p:nvPr>
            <p:ph type="sldNum" sz="quarter" idx="12"/>
          </p:nvPr>
        </p:nvSpPr>
        <p:spPr/>
        <p:txBody>
          <a:bodyPr/>
          <a:lstStyle/>
          <a:p>
            <a:fld id="{43ECB62F-E19C-4536-87F4-3D10AE92C629}"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lstStyle/>
          <a:p>
            <a:pPr>
              <a:defRPr/>
            </a:pPr>
            <a:r>
              <a:rPr lang="en-US" dirty="0" err="1">
                <a:effectLst/>
              </a:rPr>
              <a:t>Classful</a:t>
            </a:r>
            <a:r>
              <a:rPr lang="en-US" dirty="0">
                <a:effectLst/>
              </a:rPr>
              <a:t> Network Architecture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50497923"/>
              </p:ext>
            </p:extLst>
          </p:nvPr>
        </p:nvGraphicFramePr>
        <p:xfrm>
          <a:off x="1219200" y="5152292"/>
          <a:ext cx="2438400" cy="1505905"/>
        </p:xfrm>
        <a:graphic>
          <a:graphicData uri="http://schemas.openxmlformats.org/drawingml/2006/table">
            <a:tbl>
              <a:tblPr firstRow="1" firstCol="1" bandRow="1">
                <a:tableStyleId>{5C22544A-7EE6-4342-B048-85BDC9FD1C3A}</a:tableStyleId>
              </a:tblPr>
              <a:tblGrid>
                <a:gridCol w="972102">
                  <a:extLst>
                    <a:ext uri="{9D8B030D-6E8A-4147-A177-3AD203B41FA5}">
                      <a16:colId xmlns:a16="http://schemas.microsoft.com/office/drawing/2014/main" val="20000"/>
                    </a:ext>
                  </a:extLst>
                </a:gridCol>
                <a:gridCol w="1466298">
                  <a:extLst>
                    <a:ext uri="{9D8B030D-6E8A-4147-A177-3AD203B41FA5}">
                      <a16:colId xmlns:a16="http://schemas.microsoft.com/office/drawing/2014/main" val="20001"/>
                    </a:ext>
                  </a:extLst>
                </a:gridCol>
              </a:tblGrid>
              <a:tr h="215900">
                <a:tc>
                  <a:txBody>
                    <a:bodyPr/>
                    <a:lstStyle/>
                    <a:p>
                      <a:pPr marL="0" marR="0">
                        <a:lnSpc>
                          <a:spcPct val="107000"/>
                        </a:lnSpc>
                        <a:spcBef>
                          <a:spcPts val="0"/>
                        </a:spcBef>
                        <a:spcAft>
                          <a:spcPts val="0"/>
                        </a:spcAft>
                      </a:pPr>
                      <a:r>
                        <a:rPr lang="en-CA" sz="1600" dirty="0">
                          <a:solidFill>
                            <a:schemeClr val="tx1"/>
                          </a:solidFill>
                          <a:effectLst/>
                        </a:rPr>
                        <a:t>Class</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a:solidFill>
                            <a:schemeClr val="tx1"/>
                          </a:solidFill>
                          <a:effectLst/>
                        </a:rPr>
                        <a:t>Leading bits</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5900">
                <a:tc>
                  <a:txBody>
                    <a:bodyPr/>
                    <a:lstStyle/>
                    <a:p>
                      <a:pPr marL="0" marR="0">
                        <a:lnSpc>
                          <a:spcPct val="107000"/>
                        </a:lnSpc>
                        <a:spcBef>
                          <a:spcPts val="0"/>
                        </a:spcBef>
                        <a:spcAft>
                          <a:spcPts val="0"/>
                        </a:spcAft>
                      </a:pPr>
                      <a:r>
                        <a:rPr lang="en-CA" sz="1600" dirty="0">
                          <a:solidFill>
                            <a:schemeClr val="tx1"/>
                          </a:solidFill>
                          <a:effectLst/>
                        </a:rPr>
                        <a:t>A</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0</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5900">
                <a:tc>
                  <a:txBody>
                    <a:bodyPr/>
                    <a:lstStyle/>
                    <a:p>
                      <a:pPr marL="0" marR="0">
                        <a:lnSpc>
                          <a:spcPct val="107000"/>
                        </a:lnSpc>
                        <a:spcBef>
                          <a:spcPts val="0"/>
                        </a:spcBef>
                        <a:spcAft>
                          <a:spcPts val="0"/>
                        </a:spcAft>
                      </a:pPr>
                      <a:r>
                        <a:rPr lang="en-CA" sz="1600">
                          <a:solidFill>
                            <a:schemeClr val="tx1"/>
                          </a:solidFill>
                          <a:effectLst/>
                        </a:rPr>
                        <a:t>B</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10</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marL="0" marR="0">
                        <a:lnSpc>
                          <a:spcPct val="107000"/>
                        </a:lnSpc>
                        <a:spcBef>
                          <a:spcPts val="0"/>
                        </a:spcBef>
                        <a:spcAft>
                          <a:spcPts val="0"/>
                        </a:spcAft>
                      </a:pPr>
                      <a:r>
                        <a:rPr lang="en-CA" sz="1600">
                          <a:solidFill>
                            <a:schemeClr val="tx1"/>
                          </a:solidFill>
                          <a:effectLst/>
                        </a:rPr>
                        <a:t>C</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110</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5900">
                <a:tc>
                  <a:txBody>
                    <a:bodyPr/>
                    <a:lstStyle/>
                    <a:p>
                      <a:pPr marL="0" marR="0">
                        <a:lnSpc>
                          <a:spcPct val="107000"/>
                        </a:lnSpc>
                        <a:spcBef>
                          <a:spcPts val="0"/>
                        </a:spcBef>
                        <a:spcAft>
                          <a:spcPts val="0"/>
                        </a:spcAft>
                      </a:pPr>
                      <a:r>
                        <a:rPr lang="en-CA" sz="1600">
                          <a:solidFill>
                            <a:schemeClr val="tx1"/>
                          </a:solidFill>
                          <a:effectLst/>
                        </a:rPr>
                        <a:t>D</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1110</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5900">
                <a:tc>
                  <a:txBody>
                    <a:bodyPr/>
                    <a:lstStyle/>
                    <a:p>
                      <a:pPr marL="0" marR="0">
                        <a:lnSpc>
                          <a:spcPct val="107000"/>
                        </a:lnSpc>
                        <a:spcBef>
                          <a:spcPts val="0"/>
                        </a:spcBef>
                        <a:spcAft>
                          <a:spcPts val="0"/>
                        </a:spcAft>
                      </a:pPr>
                      <a:r>
                        <a:rPr lang="en-CA" sz="1600">
                          <a:solidFill>
                            <a:schemeClr val="tx1"/>
                          </a:solidFill>
                          <a:effectLst/>
                        </a:rPr>
                        <a:t>E</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1111</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5" name="Group 4">
            <a:extLst>
              <a:ext uri="{FF2B5EF4-FFF2-40B4-BE49-F238E27FC236}">
                <a16:creationId xmlns:a16="http://schemas.microsoft.com/office/drawing/2014/main" id="{E32BBA9D-04CA-403B-9C14-F039646A8A7D}"/>
              </a:ext>
            </a:extLst>
          </p:cNvPr>
          <p:cNvGrpSpPr/>
          <p:nvPr/>
        </p:nvGrpSpPr>
        <p:grpSpPr>
          <a:xfrm>
            <a:off x="76200" y="1266092"/>
            <a:ext cx="8839200" cy="3686908"/>
            <a:chOff x="381000" y="1524000"/>
            <a:chExt cx="8382000" cy="3213100"/>
          </a:xfrm>
        </p:grpSpPr>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l="27211" t="48763" r="26894" b="23083"/>
            <a:stretch>
              <a:fillRect/>
            </a:stretch>
          </p:blipFill>
          <p:spPr bwMode="auto">
            <a:xfrm>
              <a:off x="381000" y="1524000"/>
              <a:ext cx="8382000" cy="321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67400" y="3352800"/>
              <a:ext cx="979756" cy="307777"/>
            </a:xfrm>
            <a:prstGeom prst="rect">
              <a:avLst/>
            </a:prstGeom>
            <a:solidFill>
              <a:schemeClr val="bg1"/>
            </a:solidFill>
          </p:spPr>
          <p:txBody>
            <a:bodyPr wrap="none" rtlCol="0">
              <a:spAutoFit/>
            </a:bodyPr>
            <a:lstStyle/>
            <a:p>
              <a:r>
                <a:rPr lang="en-CA" sz="1400" dirty="0"/>
                <a:t>2,097,152</a:t>
              </a:r>
            </a:p>
          </p:txBody>
        </p:sp>
      </p:grpSp>
      <p:sp>
        <p:nvSpPr>
          <p:cNvPr id="6" name="Slide Number Placeholder 5">
            <a:extLst>
              <a:ext uri="{FF2B5EF4-FFF2-40B4-BE49-F238E27FC236}">
                <a16:creationId xmlns:a16="http://schemas.microsoft.com/office/drawing/2014/main" id="{8E4DBAEA-79A2-445B-B925-DA9F18FDB780}"/>
              </a:ext>
            </a:extLst>
          </p:cNvPr>
          <p:cNvSpPr>
            <a:spLocks noGrp="1"/>
          </p:cNvSpPr>
          <p:nvPr>
            <p:ph type="sldNum" sz="quarter" idx="12"/>
          </p:nvPr>
        </p:nvSpPr>
        <p:spPr/>
        <p:txBody>
          <a:bodyPr/>
          <a:lstStyle/>
          <a:p>
            <a:fld id="{43ECB62F-E19C-4536-87F4-3D10AE92C629}"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42" name="Rectangle 9"/>
          <p:cNvSpPr>
            <a:spLocks noGrp="1" noChangeArrowheads="1"/>
          </p:cNvSpPr>
          <p:nvPr>
            <p:ph type="title"/>
          </p:nvPr>
        </p:nvSpPr>
        <p:spPr>
          <a:xfrm>
            <a:off x="457200" y="334963"/>
            <a:ext cx="6553200" cy="1143000"/>
          </a:xfrm>
          <a:noFill/>
        </p:spPr>
        <p:txBody>
          <a:bodyPr/>
          <a:lstStyle/>
          <a:p>
            <a:pPr eaLnBrk="1" hangingPunct="1"/>
            <a:r>
              <a:rPr lang="en-US" altLang="en-US" dirty="0">
                <a:effectLst/>
              </a:rPr>
              <a:t>Exploring the Components</a:t>
            </a:r>
            <a:br>
              <a:rPr lang="en-US" altLang="en-US" dirty="0">
                <a:effectLst/>
              </a:rPr>
            </a:br>
            <a:r>
              <a:rPr lang="en-US" altLang="en-US" dirty="0">
                <a:effectLst/>
              </a:rPr>
              <a:t>of an IPv4 address</a:t>
            </a:r>
          </a:p>
        </p:txBody>
      </p:sp>
      <p:sp>
        <p:nvSpPr>
          <p:cNvPr id="14343" name="Rectangle 10"/>
          <p:cNvSpPr>
            <a:spLocks noGrp="1" noChangeArrowheads="1"/>
          </p:cNvSpPr>
          <p:nvPr>
            <p:ph type="body" idx="1"/>
          </p:nvPr>
        </p:nvSpPr>
        <p:spPr>
          <a:xfrm>
            <a:off x="685800" y="1477963"/>
            <a:ext cx="6324600" cy="769937"/>
          </a:xfrm>
          <a:noFill/>
        </p:spPr>
        <p:txBody>
          <a:bodyPr/>
          <a:lstStyle/>
          <a:p>
            <a:pPr eaLnBrk="1" hangingPunct="1"/>
            <a:r>
              <a:rPr lang="en-US" altLang="en-US" dirty="0" err="1"/>
              <a:t>Classful</a:t>
            </a:r>
            <a:r>
              <a:rPr lang="en-US" altLang="en-US" dirty="0"/>
              <a:t> IP addresses</a:t>
            </a:r>
          </a:p>
        </p:txBody>
      </p:sp>
      <p:pic>
        <p:nvPicPr>
          <p:cNvPr id="14345"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7203" y="1993900"/>
            <a:ext cx="57562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515100" y="5410200"/>
            <a:ext cx="950278" cy="338554"/>
          </a:xfrm>
          <a:prstGeom prst="rect">
            <a:avLst/>
          </a:prstGeom>
          <a:solidFill>
            <a:srgbClr val="FFFF99"/>
          </a:solidFill>
        </p:spPr>
        <p:txBody>
          <a:bodyPr wrap="square" rtlCol="0">
            <a:spAutoFit/>
          </a:bodyPr>
          <a:lstStyle/>
          <a:p>
            <a:r>
              <a:rPr lang="en-CA" sz="1600" b="1" dirty="0"/>
              <a:t>(8 Bits)</a:t>
            </a:r>
          </a:p>
        </p:txBody>
      </p:sp>
      <p:sp>
        <p:nvSpPr>
          <p:cNvPr id="3" name="TextBox 2"/>
          <p:cNvSpPr txBox="1"/>
          <p:nvPr/>
        </p:nvSpPr>
        <p:spPr>
          <a:xfrm>
            <a:off x="3209924" y="6019800"/>
            <a:ext cx="533401" cy="338554"/>
          </a:xfrm>
          <a:prstGeom prst="rect">
            <a:avLst/>
          </a:prstGeom>
          <a:solidFill>
            <a:srgbClr val="CCCCFF"/>
          </a:solidFill>
        </p:spPr>
        <p:txBody>
          <a:bodyPr wrap="square" rtlCol="0">
            <a:spAutoFit/>
          </a:bodyPr>
          <a:lstStyle/>
          <a:p>
            <a:r>
              <a:rPr lang="en-CA" sz="1600" b="1" dirty="0">
                <a:latin typeface="Arial Narrow" panose="020B0606020202030204" pitchFamily="34" charset="0"/>
              </a:rPr>
              <a:t>110</a:t>
            </a:r>
          </a:p>
        </p:txBody>
      </p:sp>
      <p:sp>
        <p:nvSpPr>
          <p:cNvPr id="12" name="TextBox 11"/>
          <p:cNvSpPr txBox="1"/>
          <p:nvPr/>
        </p:nvSpPr>
        <p:spPr>
          <a:xfrm>
            <a:off x="3148010" y="4542338"/>
            <a:ext cx="533401" cy="338554"/>
          </a:xfrm>
          <a:prstGeom prst="rect">
            <a:avLst/>
          </a:prstGeom>
          <a:solidFill>
            <a:srgbClr val="CCCCFF"/>
          </a:solidFill>
        </p:spPr>
        <p:txBody>
          <a:bodyPr wrap="square" rtlCol="0">
            <a:spAutoFit/>
          </a:bodyPr>
          <a:lstStyle/>
          <a:p>
            <a:r>
              <a:rPr lang="en-CA" sz="1600" b="1" dirty="0">
                <a:latin typeface="Arial Narrow" panose="020B0606020202030204" pitchFamily="34" charset="0"/>
              </a:rPr>
              <a:t>10</a:t>
            </a:r>
          </a:p>
        </p:txBody>
      </p:sp>
      <p:sp>
        <p:nvSpPr>
          <p:cNvPr id="13" name="TextBox 12"/>
          <p:cNvSpPr txBox="1"/>
          <p:nvPr/>
        </p:nvSpPr>
        <p:spPr>
          <a:xfrm>
            <a:off x="3282994" y="3064877"/>
            <a:ext cx="612588" cy="338554"/>
          </a:xfrm>
          <a:prstGeom prst="rect">
            <a:avLst/>
          </a:prstGeom>
          <a:solidFill>
            <a:srgbClr val="CCCCFF"/>
          </a:solidFill>
        </p:spPr>
        <p:txBody>
          <a:bodyPr wrap="square" rtlCol="0">
            <a:spAutoFit/>
          </a:bodyPr>
          <a:lstStyle/>
          <a:p>
            <a:pPr algn="l"/>
            <a:r>
              <a:rPr lang="en-CA" sz="1600" b="1" dirty="0">
                <a:latin typeface="Arial Narrow" panose="020B0606020202030204" pitchFamily="34" charset="0"/>
              </a:rPr>
              <a:t>0  </a:t>
            </a:r>
          </a:p>
        </p:txBody>
      </p:sp>
      <p:sp>
        <p:nvSpPr>
          <p:cNvPr id="4" name="TextBox 3"/>
          <p:cNvSpPr txBox="1"/>
          <p:nvPr/>
        </p:nvSpPr>
        <p:spPr>
          <a:xfrm>
            <a:off x="1706881" y="2247900"/>
            <a:ext cx="1417055" cy="719034"/>
          </a:xfrm>
          <a:prstGeom prst="rect">
            <a:avLst/>
          </a:prstGeom>
          <a:solidFill>
            <a:schemeClr val="accent6">
              <a:lumMod val="20000"/>
              <a:lumOff val="80000"/>
            </a:schemeClr>
          </a:solidFill>
        </p:spPr>
        <p:txBody>
          <a:bodyPr wrap="none" lIns="0" tIns="36000" rIns="0" bIns="36000" rtlCol="0">
            <a:spAutoFit/>
          </a:bodyPr>
          <a:lstStyle/>
          <a:p>
            <a:r>
              <a:rPr lang="en-CA" sz="1400" b="1" dirty="0"/>
              <a:t>Class A Address</a:t>
            </a:r>
          </a:p>
          <a:p>
            <a:pPr algn="l"/>
            <a:r>
              <a:rPr lang="en-CA" sz="1400" b="1" dirty="0"/>
              <a:t>Range 0 to 127</a:t>
            </a:r>
          </a:p>
          <a:p>
            <a:pPr algn="l"/>
            <a:r>
              <a:rPr lang="en-CA" sz="1400" b="1" dirty="0"/>
              <a:t>SM 255.0.0.0</a:t>
            </a:r>
          </a:p>
        </p:txBody>
      </p:sp>
      <p:sp>
        <p:nvSpPr>
          <p:cNvPr id="5" name="Slide Number Placeholder 4">
            <a:extLst>
              <a:ext uri="{FF2B5EF4-FFF2-40B4-BE49-F238E27FC236}">
                <a16:creationId xmlns:a16="http://schemas.microsoft.com/office/drawing/2014/main" id="{E37AD775-1064-4A10-AC98-6FC970DC74B8}"/>
              </a:ext>
            </a:extLst>
          </p:cNvPr>
          <p:cNvSpPr>
            <a:spLocks noGrp="1"/>
          </p:cNvSpPr>
          <p:nvPr>
            <p:ph type="sldNum" sz="quarter" idx="12"/>
          </p:nvPr>
        </p:nvSpPr>
        <p:spPr/>
        <p:txBody>
          <a:bodyPr/>
          <a:lstStyle/>
          <a:p>
            <a:fld id="{43ECB62F-E19C-4536-87F4-3D10AE92C629}" type="slidenum">
              <a:rPr lang="en-US" altLang="en-US" smtClean="0"/>
              <a:pPr/>
              <a:t>16</a:t>
            </a:fld>
            <a:endParaRPr lang="en-US" altLang="en-US"/>
          </a:p>
        </p:txBody>
      </p:sp>
    </p:spTree>
    <p:extLst>
      <p:ext uri="{BB962C8B-B14F-4D97-AF65-F5344CB8AC3E}">
        <p14:creationId xmlns:p14="http://schemas.microsoft.com/office/powerpoint/2010/main" val="374101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4" name="Rectangle 9"/>
          <p:cNvSpPr>
            <a:spLocks noGrp="1" noChangeArrowheads="1"/>
          </p:cNvSpPr>
          <p:nvPr>
            <p:ph type="title"/>
          </p:nvPr>
        </p:nvSpPr>
        <p:spPr>
          <a:xfrm>
            <a:off x="685800" y="228600"/>
            <a:ext cx="6553200" cy="1143000"/>
          </a:xfrm>
          <a:noFill/>
        </p:spPr>
        <p:txBody>
          <a:bodyPr/>
          <a:lstStyle/>
          <a:p>
            <a:pPr eaLnBrk="1" hangingPunct="1"/>
            <a:r>
              <a:rPr lang="en-US" altLang="en-US" dirty="0">
                <a:effectLst/>
              </a:rPr>
              <a:t>Network ID and Host ID</a:t>
            </a:r>
          </a:p>
        </p:txBody>
      </p:sp>
      <p:sp>
        <p:nvSpPr>
          <p:cNvPr id="7175" name="Rectangle 10"/>
          <p:cNvSpPr>
            <a:spLocks noGrp="1" noChangeArrowheads="1"/>
          </p:cNvSpPr>
          <p:nvPr>
            <p:ph type="body" idx="1"/>
          </p:nvPr>
        </p:nvSpPr>
        <p:spPr>
          <a:xfrm>
            <a:off x="914400" y="1600201"/>
            <a:ext cx="6858000" cy="762000"/>
          </a:xfrm>
          <a:noFill/>
        </p:spPr>
        <p:txBody>
          <a:bodyPr/>
          <a:lstStyle/>
          <a:p>
            <a:pPr eaLnBrk="1" hangingPunct="1"/>
            <a:r>
              <a:rPr lang="en-US" altLang="en-US" dirty="0"/>
              <a:t>Separating network ID and host ID</a:t>
            </a:r>
          </a:p>
        </p:txBody>
      </p:sp>
      <p:pic>
        <p:nvPicPr>
          <p:cNvPr id="717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125" y="2466974"/>
            <a:ext cx="5353626"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C82F9A6-01DD-4D6D-98FB-24A00BBBB5C3}"/>
              </a:ext>
            </a:extLst>
          </p:cNvPr>
          <p:cNvSpPr>
            <a:spLocks noGrp="1"/>
          </p:cNvSpPr>
          <p:nvPr>
            <p:ph type="sldNum" sz="quarter" idx="12"/>
          </p:nvPr>
        </p:nvSpPr>
        <p:spPr/>
        <p:txBody>
          <a:bodyPr/>
          <a:lstStyle/>
          <a:p>
            <a:fld id="{43ECB62F-E19C-4536-87F4-3D10AE92C629}" type="slidenum">
              <a:rPr lang="en-US" altLang="en-US" smtClean="0"/>
              <a:pPr/>
              <a:t>17</a:t>
            </a:fld>
            <a:endParaRPr lang="en-US" altLang="en-US"/>
          </a:p>
        </p:txBody>
      </p:sp>
    </p:spTree>
    <p:extLst>
      <p:ext uri="{BB962C8B-B14F-4D97-AF65-F5344CB8AC3E}">
        <p14:creationId xmlns:p14="http://schemas.microsoft.com/office/powerpoint/2010/main" val="2911690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8" name="Rectangle 9"/>
          <p:cNvSpPr>
            <a:spLocks noGrp="1" noChangeArrowheads="1"/>
          </p:cNvSpPr>
          <p:nvPr>
            <p:ph type="title"/>
          </p:nvPr>
        </p:nvSpPr>
        <p:spPr>
          <a:xfrm>
            <a:off x="685800" y="319723"/>
            <a:ext cx="6553200" cy="1143000"/>
          </a:xfrm>
          <a:noFill/>
        </p:spPr>
        <p:txBody>
          <a:bodyPr/>
          <a:lstStyle/>
          <a:p>
            <a:pPr eaLnBrk="1" hangingPunct="1"/>
            <a:r>
              <a:rPr lang="en-US" altLang="en-US" dirty="0">
                <a:effectLst/>
              </a:rPr>
              <a:t>Network ID and Host ID</a:t>
            </a:r>
          </a:p>
        </p:txBody>
      </p:sp>
      <p:sp>
        <p:nvSpPr>
          <p:cNvPr id="8199" name="Rectangle 10"/>
          <p:cNvSpPr>
            <a:spLocks noGrp="1" noChangeArrowheads="1"/>
          </p:cNvSpPr>
          <p:nvPr>
            <p:ph type="body" idx="1"/>
          </p:nvPr>
        </p:nvSpPr>
        <p:spPr>
          <a:xfrm>
            <a:off x="685800" y="1600201"/>
            <a:ext cx="8001000" cy="1066800"/>
          </a:xfrm>
          <a:noFill/>
        </p:spPr>
        <p:txBody>
          <a:bodyPr/>
          <a:lstStyle/>
          <a:p>
            <a:pPr eaLnBrk="1" hangingPunct="1"/>
            <a:r>
              <a:rPr lang="en-US" altLang="en-US" dirty="0"/>
              <a:t>Separating network ID and host ID</a:t>
            </a:r>
          </a:p>
        </p:txBody>
      </p:sp>
      <p:pic>
        <p:nvPicPr>
          <p:cNvPr id="82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615" y="2804478"/>
            <a:ext cx="6858113" cy="260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C880BD8A-F513-4B95-87D3-A3B593DDE2E2}"/>
              </a:ext>
            </a:extLst>
          </p:cNvPr>
          <p:cNvSpPr>
            <a:spLocks noGrp="1"/>
          </p:cNvSpPr>
          <p:nvPr>
            <p:ph type="sldNum" sz="quarter" idx="12"/>
          </p:nvPr>
        </p:nvSpPr>
        <p:spPr/>
        <p:txBody>
          <a:bodyPr/>
          <a:lstStyle/>
          <a:p>
            <a:fld id="{43ECB62F-E19C-4536-87F4-3D10AE92C629}" type="slidenum">
              <a:rPr lang="en-US" altLang="en-US" smtClean="0"/>
              <a:pPr/>
              <a:t>18</a:t>
            </a:fld>
            <a:endParaRPr lang="en-US" altLang="en-US"/>
          </a:p>
        </p:txBody>
      </p:sp>
    </p:spTree>
    <p:extLst>
      <p:ext uri="{BB962C8B-B14F-4D97-AF65-F5344CB8AC3E}">
        <p14:creationId xmlns:p14="http://schemas.microsoft.com/office/powerpoint/2010/main" val="3988514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4" name="Rectangle 8"/>
          <p:cNvSpPr>
            <a:spLocks noGrp="1" noChangeArrowheads="1"/>
          </p:cNvSpPr>
          <p:nvPr>
            <p:ph type="title"/>
          </p:nvPr>
        </p:nvSpPr>
        <p:spPr>
          <a:xfrm>
            <a:off x="533400" y="345156"/>
            <a:ext cx="6553200" cy="1143000"/>
          </a:xfrm>
          <a:noFill/>
        </p:spPr>
        <p:txBody>
          <a:bodyPr/>
          <a:lstStyle/>
          <a:p>
            <a:pPr eaLnBrk="1" hangingPunct="1"/>
            <a:r>
              <a:rPr lang="en-US" altLang="en-US" dirty="0">
                <a:effectLst/>
              </a:rPr>
              <a:t>Exploring an </a:t>
            </a:r>
            <a:br>
              <a:rPr lang="en-US" altLang="en-US" dirty="0">
                <a:effectLst/>
              </a:rPr>
            </a:br>
            <a:r>
              <a:rPr lang="en-US" altLang="en-US" dirty="0">
                <a:effectLst/>
              </a:rPr>
              <a:t>IPv4 Address in Binary</a:t>
            </a:r>
          </a:p>
        </p:txBody>
      </p:sp>
      <p:sp>
        <p:nvSpPr>
          <p:cNvPr id="3079" name="Rectangle 9"/>
          <p:cNvSpPr>
            <a:spLocks noGrp="1" noChangeArrowheads="1"/>
          </p:cNvSpPr>
          <p:nvPr>
            <p:ph type="body" idx="1"/>
          </p:nvPr>
        </p:nvSpPr>
        <p:spPr>
          <a:xfrm>
            <a:off x="381000" y="1488156"/>
            <a:ext cx="7620000" cy="1143000"/>
          </a:xfrm>
        </p:spPr>
        <p:txBody>
          <a:bodyPr/>
          <a:lstStyle/>
          <a:p>
            <a:pPr eaLnBrk="1" hangingPunct="1"/>
            <a:r>
              <a:rPr lang="en-US" altLang="en-US" dirty="0"/>
              <a:t>Understanding the bits of an IP address</a:t>
            </a:r>
          </a:p>
          <a:p>
            <a:pPr eaLnBrk="1" hangingPunct="1">
              <a:buFontTx/>
              <a:buNone/>
            </a:pPr>
            <a:endParaRPr lang="en-US" altLang="en-US" dirty="0"/>
          </a:p>
        </p:txBody>
      </p:sp>
      <p:pic>
        <p:nvPicPr>
          <p:cNvPr id="174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2059656"/>
            <a:ext cx="7437370" cy="2783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0" y="4843337"/>
            <a:ext cx="7251700" cy="1302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3721AA7-9B44-4D47-9CC4-6C09A7B3D50D}"/>
              </a:ext>
            </a:extLst>
          </p:cNvPr>
          <p:cNvSpPr>
            <a:spLocks noGrp="1"/>
          </p:cNvSpPr>
          <p:nvPr>
            <p:ph type="sldNum" sz="quarter" idx="12"/>
          </p:nvPr>
        </p:nvSpPr>
        <p:spPr/>
        <p:txBody>
          <a:bodyPr/>
          <a:lstStyle/>
          <a:p>
            <a:fld id="{43ECB62F-E19C-4536-87F4-3D10AE92C629}" type="slidenum">
              <a:rPr lang="en-US" altLang="en-US" smtClean="0"/>
              <a:pPr/>
              <a:t>19</a:t>
            </a:fld>
            <a:endParaRPr lang="en-US" altLang="en-US"/>
          </a:p>
        </p:txBody>
      </p:sp>
    </p:spTree>
    <p:extLst>
      <p:ext uri="{BB962C8B-B14F-4D97-AF65-F5344CB8AC3E}">
        <p14:creationId xmlns:p14="http://schemas.microsoft.com/office/powerpoint/2010/main" val="1713309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dirty="0">
                <a:effectLst/>
              </a:rPr>
              <a:t>IPv4</a:t>
            </a:r>
          </a:p>
        </p:txBody>
      </p:sp>
      <p:sp>
        <p:nvSpPr>
          <p:cNvPr id="4099" name="Rectangle 3"/>
          <p:cNvSpPr>
            <a:spLocks noGrp="1" noChangeArrowheads="1"/>
          </p:cNvSpPr>
          <p:nvPr>
            <p:ph type="body" idx="1"/>
          </p:nvPr>
        </p:nvSpPr>
        <p:spPr/>
        <p:txBody>
          <a:bodyPr/>
          <a:lstStyle/>
          <a:p>
            <a:pPr eaLnBrk="1" hangingPunct="1"/>
            <a:r>
              <a:rPr lang="en-US" altLang="en-US"/>
              <a:t>As a network administrator, you will use the Transmission Control Protocol/Internet Protocol (TCP/IP) communications protocol suite most often. </a:t>
            </a:r>
          </a:p>
          <a:p>
            <a:pPr eaLnBrk="1" hangingPunct="1"/>
            <a:r>
              <a:rPr lang="en-US" altLang="en-US"/>
              <a:t>Internet Protocol version 4 or </a:t>
            </a:r>
            <a:r>
              <a:rPr lang="en-US" altLang="en-US" b="1" i="1"/>
              <a:t>IPv4 </a:t>
            </a:r>
            <a:r>
              <a:rPr lang="en-US" altLang="en-US"/>
              <a:t>is the most frequently used communications protocol. IP resides on the network layer of the OSI model.</a:t>
            </a:r>
          </a:p>
        </p:txBody>
      </p:sp>
      <p:sp>
        <p:nvSpPr>
          <p:cNvPr id="2" name="Slide Number Placeholder 1">
            <a:extLst>
              <a:ext uri="{FF2B5EF4-FFF2-40B4-BE49-F238E27FC236}">
                <a16:creationId xmlns:a16="http://schemas.microsoft.com/office/drawing/2014/main" id="{F32A5D66-7AD7-45E1-AB71-6BA37C2AD5D3}"/>
              </a:ext>
            </a:extLst>
          </p:cNvPr>
          <p:cNvSpPr>
            <a:spLocks noGrp="1"/>
          </p:cNvSpPr>
          <p:nvPr>
            <p:ph type="sldNum" sz="quarter" idx="12"/>
          </p:nvPr>
        </p:nvSpPr>
        <p:spPr/>
        <p:txBody>
          <a:bodyPr/>
          <a:lstStyle/>
          <a:p>
            <a:fld id="{43ECB62F-E19C-4536-87F4-3D10AE92C629}"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IPv4 properties using a Class A IP address</a:t>
            </a:r>
          </a:p>
        </p:txBody>
      </p:sp>
      <p:pic>
        <p:nvPicPr>
          <p:cNvPr id="14339" name="Picture 4" descr="04fig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8" y="1524000"/>
            <a:ext cx="4538662"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4B815121-26DE-4E11-97A3-E03627736B24}"/>
              </a:ext>
            </a:extLst>
          </p:cNvPr>
          <p:cNvSpPr>
            <a:spLocks noGrp="1"/>
          </p:cNvSpPr>
          <p:nvPr>
            <p:ph type="sldNum" sz="quarter" idx="12"/>
          </p:nvPr>
        </p:nvSpPr>
        <p:spPr/>
        <p:txBody>
          <a:bodyPr/>
          <a:lstStyle/>
          <a:p>
            <a:fld id="{43ECB62F-E19C-4536-87F4-3D10AE92C629}" type="slidenum">
              <a:rPr lang="en-US" altLang="en-US" smtClean="0"/>
              <a:pPr/>
              <a:t>20</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22" name="Rectangle 9"/>
          <p:cNvSpPr>
            <a:spLocks noGrp="1" noChangeArrowheads="1"/>
          </p:cNvSpPr>
          <p:nvPr>
            <p:ph type="title"/>
          </p:nvPr>
        </p:nvSpPr>
        <p:spPr>
          <a:xfrm>
            <a:off x="609600" y="334963"/>
            <a:ext cx="6553200" cy="1143000"/>
          </a:xfrm>
          <a:noFill/>
        </p:spPr>
        <p:txBody>
          <a:bodyPr/>
          <a:lstStyle/>
          <a:p>
            <a:pPr eaLnBrk="1" hangingPunct="1"/>
            <a:r>
              <a:rPr lang="en-US" altLang="en-US" dirty="0">
                <a:effectLst/>
              </a:rPr>
              <a:t>Exploring the Components</a:t>
            </a:r>
            <a:br>
              <a:rPr lang="en-US" altLang="en-US" dirty="0">
                <a:effectLst/>
              </a:rPr>
            </a:br>
            <a:r>
              <a:rPr lang="en-US" altLang="en-US" dirty="0">
                <a:effectLst/>
              </a:rPr>
              <a:t>of an IPv4 address</a:t>
            </a:r>
          </a:p>
        </p:txBody>
      </p:sp>
      <p:sp>
        <p:nvSpPr>
          <p:cNvPr id="9223" name="Rectangle 10"/>
          <p:cNvSpPr>
            <a:spLocks noGrp="1" noChangeArrowheads="1"/>
          </p:cNvSpPr>
          <p:nvPr>
            <p:ph type="body" idx="1"/>
          </p:nvPr>
        </p:nvSpPr>
        <p:spPr>
          <a:xfrm>
            <a:off x="457200" y="1477963"/>
            <a:ext cx="6324600" cy="792163"/>
          </a:xfrm>
          <a:noFill/>
        </p:spPr>
        <p:txBody>
          <a:bodyPr/>
          <a:lstStyle/>
          <a:p>
            <a:pPr eaLnBrk="1" hangingPunct="1"/>
            <a:r>
              <a:rPr lang="en-US" altLang="en-US" dirty="0"/>
              <a:t>What’s wrong with this picture?</a:t>
            </a:r>
          </a:p>
        </p:txBody>
      </p:sp>
      <p:pic>
        <p:nvPicPr>
          <p:cNvPr id="9225"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 y="2270126"/>
            <a:ext cx="8011349" cy="291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AF8C404-326F-4076-9B4F-B493F3773DC6}"/>
              </a:ext>
            </a:extLst>
          </p:cNvPr>
          <p:cNvSpPr>
            <a:spLocks noGrp="1"/>
          </p:cNvSpPr>
          <p:nvPr>
            <p:ph type="sldNum" sz="quarter" idx="12"/>
          </p:nvPr>
        </p:nvSpPr>
        <p:spPr/>
        <p:txBody>
          <a:bodyPr/>
          <a:lstStyle/>
          <a:p>
            <a:fld id="{43ECB62F-E19C-4536-87F4-3D10AE92C629}" type="slidenum">
              <a:rPr lang="en-US" altLang="en-US" smtClean="0"/>
              <a:pPr/>
              <a:t>21</a:t>
            </a:fld>
            <a:endParaRPr lang="en-US" altLang="en-US"/>
          </a:p>
        </p:txBody>
      </p:sp>
    </p:spTree>
    <p:extLst>
      <p:ext uri="{BB962C8B-B14F-4D97-AF65-F5344CB8AC3E}">
        <p14:creationId xmlns:p14="http://schemas.microsoft.com/office/powerpoint/2010/main" val="4221192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Loopback Testing</a:t>
            </a:r>
          </a:p>
        </p:txBody>
      </p:sp>
      <p:sp>
        <p:nvSpPr>
          <p:cNvPr id="9219" name="Content Placeholder 2"/>
          <p:cNvSpPr>
            <a:spLocks noGrp="1"/>
          </p:cNvSpPr>
          <p:nvPr>
            <p:ph idx="1"/>
          </p:nvPr>
        </p:nvSpPr>
        <p:spPr/>
        <p:txBody>
          <a:bodyPr/>
          <a:lstStyle/>
          <a:p>
            <a:r>
              <a:rPr lang="en-US" altLang="en-US" dirty="0"/>
              <a:t>The range for Class A is 0–127. </a:t>
            </a:r>
          </a:p>
          <a:p>
            <a:r>
              <a:rPr lang="en-US" altLang="en-US" dirty="0"/>
              <a:t>The 127 network number isn’t used by hosts as a </a:t>
            </a:r>
            <a:r>
              <a:rPr lang="en-US" altLang="en-US" b="1" i="1" dirty="0"/>
              <a:t>logical IP address</a:t>
            </a:r>
            <a:r>
              <a:rPr lang="en-US" altLang="en-US" i="1" dirty="0"/>
              <a:t>. </a:t>
            </a:r>
            <a:r>
              <a:rPr lang="en-US" altLang="en-US" dirty="0"/>
              <a:t>Instead,</a:t>
            </a:r>
            <a:r>
              <a:rPr lang="en-US" altLang="en-US" b="1" dirty="0"/>
              <a:t> </a:t>
            </a:r>
            <a:r>
              <a:rPr lang="en-US" altLang="en-US" dirty="0"/>
              <a:t>this network is used for </a:t>
            </a:r>
            <a:r>
              <a:rPr lang="en-US" altLang="en-US" b="1" i="1" dirty="0"/>
              <a:t>loopback IP addresses</a:t>
            </a:r>
            <a:r>
              <a:rPr lang="en-US" altLang="en-US" dirty="0"/>
              <a:t>, which allow for testing. </a:t>
            </a:r>
          </a:p>
          <a:p>
            <a:pPr lvl="1"/>
            <a:r>
              <a:rPr lang="en-US" altLang="en-US" dirty="0"/>
              <a:t>E.g. </a:t>
            </a:r>
            <a:r>
              <a:rPr lang="en-US" altLang="en-US" b="1" i="1" dirty="0"/>
              <a:t>ping 127.0.0.1</a:t>
            </a:r>
          </a:p>
          <a:p>
            <a:endParaRPr lang="en-US" altLang="en-US" dirty="0"/>
          </a:p>
        </p:txBody>
      </p:sp>
      <p:sp>
        <p:nvSpPr>
          <p:cNvPr id="3" name="Slide Number Placeholder 2">
            <a:extLst>
              <a:ext uri="{FF2B5EF4-FFF2-40B4-BE49-F238E27FC236}">
                <a16:creationId xmlns:a16="http://schemas.microsoft.com/office/drawing/2014/main" id="{8726277C-69F0-4166-ABC9-547E911976C8}"/>
              </a:ext>
            </a:extLst>
          </p:cNvPr>
          <p:cNvSpPr>
            <a:spLocks noGrp="1"/>
          </p:cNvSpPr>
          <p:nvPr>
            <p:ph type="sldNum" sz="quarter" idx="12"/>
          </p:nvPr>
        </p:nvSpPr>
        <p:spPr/>
        <p:txBody>
          <a:bodyPr/>
          <a:lstStyle/>
          <a:p>
            <a:fld id="{43ECB62F-E19C-4536-87F4-3D10AE92C629}"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lstStyle/>
          <a:p>
            <a:pPr>
              <a:defRPr/>
            </a:pPr>
            <a:r>
              <a:rPr lang="en-US" dirty="0">
                <a:effectLst/>
              </a:rPr>
              <a:t>Usable Addresses</a:t>
            </a:r>
          </a:p>
        </p:txBody>
      </p:sp>
      <p:sp>
        <p:nvSpPr>
          <p:cNvPr id="10243" name="Content Placeholder 2"/>
          <p:cNvSpPr>
            <a:spLocks noGrp="1"/>
          </p:cNvSpPr>
          <p:nvPr>
            <p:ph idx="1"/>
          </p:nvPr>
        </p:nvSpPr>
        <p:spPr/>
        <p:txBody>
          <a:bodyPr/>
          <a:lstStyle/>
          <a:p>
            <a:r>
              <a:rPr lang="en-US" altLang="en-US" dirty="0"/>
              <a:t>Usable addresses is always going to be two less than the mathematical amount. </a:t>
            </a:r>
          </a:p>
          <a:p>
            <a:r>
              <a:rPr lang="en-US" altLang="en-US" dirty="0"/>
              <a:t>The first and last addresses can’t be used. </a:t>
            </a:r>
          </a:p>
          <a:p>
            <a:pPr lvl="1"/>
            <a:r>
              <a:rPr lang="en-US" altLang="en-US" dirty="0"/>
              <a:t>The 0 (in binary) for the host bits defines the entire network. </a:t>
            </a:r>
          </a:p>
          <a:p>
            <a:pPr lvl="2"/>
            <a:r>
              <a:rPr lang="en-US" altLang="en-US" dirty="0"/>
              <a:t>172.24.0.0 (the net id of a class B network) </a:t>
            </a:r>
          </a:p>
          <a:p>
            <a:pPr lvl="1"/>
            <a:r>
              <a:rPr lang="en-US" altLang="en-US" dirty="0"/>
              <a:t>The 1s (in binary) defines the known as the </a:t>
            </a:r>
            <a:r>
              <a:rPr lang="en-US" altLang="en-US" b="1" i="1" dirty="0"/>
              <a:t>broadcast address</a:t>
            </a:r>
            <a:r>
              <a:rPr lang="en-US" altLang="en-US" dirty="0"/>
              <a:t>,</a:t>
            </a:r>
          </a:p>
          <a:p>
            <a:pPr lvl="2"/>
            <a:r>
              <a:rPr lang="en-US" altLang="en-US" dirty="0"/>
              <a:t>172.24.255.255 (broadcast a message in the network 172.24.0.0)</a:t>
            </a:r>
          </a:p>
        </p:txBody>
      </p:sp>
      <p:sp>
        <p:nvSpPr>
          <p:cNvPr id="3" name="Slide Number Placeholder 2">
            <a:extLst>
              <a:ext uri="{FF2B5EF4-FFF2-40B4-BE49-F238E27FC236}">
                <a16:creationId xmlns:a16="http://schemas.microsoft.com/office/drawing/2014/main" id="{D66F9515-1FEF-41CC-9274-EAA6183883B3}"/>
              </a:ext>
            </a:extLst>
          </p:cNvPr>
          <p:cNvSpPr>
            <a:spLocks noGrp="1"/>
          </p:cNvSpPr>
          <p:nvPr>
            <p:ph type="sldNum" sz="quarter" idx="12"/>
          </p:nvPr>
        </p:nvSpPr>
        <p:spPr/>
        <p:txBody>
          <a:bodyPr/>
          <a:lstStyle/>
          <a:p>
            <a:fld id="{43ECB62F-E19C-4536-87F4-3D10AE92C629}" type="slidenum">
              <a:rPr lang="en-US" altLang="en-US" smtClean="0"/>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Class D and E</a:t>
            </a:r>
          </a:p>
        </p:txBody>
      </p:sp>
      <p:sp>
        <p:nvSpPr>
          <p:cNvPr id="11267" name="Content Placeholder 2"/>
          <p:cNvSpPr>
            <a:spLocks noGrp="1"/>
          </p:cNvSpPr>
          <p:nvPr>
            <p:ph idx="1"/>
          </p:nvPr>
        </p:nvSpPr>
        <p:spPr/>
        <p:txBody>
          <a:bodyPr/>
          <a:lstStyle/>
          <a:p>
            <a:r>
              <a:rPr lang="en-US" altLang="en-US" dirty="0"/>
              <a:t>Class D and Class E are not used by regular hosts. </a:t>
            </a:r>
          </a:p>
          <a:p>
            <a:pPr lvl="1"/>
            <a:r>
              <a:rPr lang="en-US" altLang="en-US" dirty="0"/>
              <a:t>Class D is used for what is known as </a:t>
            </a:r>
            <a:r>
              <a:rPr lang="en-US" altLang="en-US" b="1" i="1" dirty="0"/>
              <a:t>multicasting </a:t>
            </a:r>
            <a:r>
              <a:rPr lang="en-US" altLang="en-US" dirty="0"/>
              <a:t>— transmitting data to multiple computers. </a:t>
            </a:r>
          </a:p>
          <a:p>
            <a:pPr lvl="2"/>
            <a:r>
              <a:rPr lang="en-US" altLang="en-US" dirty="0"/>
              <a:t>All computers belonging to a </a:t>
            </a:r>
            <a:r>
              <a:rPr lang="en-US" altLang="en-US" b="1" i="1" dirty="0"/>
              <a:t>multicast group</a:t>
            </a:r>
          </a:p>
          <a:p>
            <a:pPr lvl="1"/>
            <a:r>
              <a:rPr lang="en-US" altLang="en-US" dirty="0"/>
              <a:t>Class E was reserved for future use, but this has given way to IPv6 instead. </a:t>
            </a:r>
          </a:p>
          <a:p>
            <a:endParaRPr lang="en-US" altLang="en-US" dirty="0"/>
          </a:p>
        </p:txBody>
      </p:sp>
      <p:sp>
        <p:nvSpPr>
          <p:cNvPr id="3" name="Slide Number Placeholder 2">
            <a:extLst>
              <a:ext uri="{FF2B5EF4-FFF2-40B4-BE49-F238E27FC236}">
                <a16:creationId xmlns:a16="http://schemas.microsoft.com/office/drawing/2014/main" id="{FDF8D99D-2D32-4DF5-89F4-2E2B6101FC33}"/>
              </a:ext>
            </a:extLst>
          </p:cNvPr>
          <p:cNvSpPr>
            <a:spLocks noGrp="1"/>
          </p:cNvSpPr>
          <p:nvPr>
            <p:ph type="sldNum" sz="quarter" idx="12"/>
          </p:nvPr>
        </p:nvSpPr>
        <p:spPr/>
        <p:txBody>
          <a:bodyPr/>
          <a:lstStyle/>
          <a:p>
            <a:fld id="{43ECB62F-E19C-4536-87F4-3D10AE92C629}" type="slidenum">
              <a:rPr lang="en-US" altLang="en-US" smtClean="0"/>
              <a:pPr/>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 Conflict</a:t>
            </a:r>
          </a:p>
        </p:txBody>
      </p:sp>
      <p:sp>
        <p:nvSpPr>
          <p:cNvPr id="15363" name="Content Placeholder 2"/>
          <p:cNvSpPr>
            <a:spLocks noGrp="1"/>
          </p:cNvSpPr>
          <p:nvPr>
            <p:ph idx="1"/>
          </p:nvPr>
        </p:nvSpPr>
        <p:spPr/>
        <p:txBody>
          <a:bodyPr/>
          <a:lstStyle/>
          <a:p>
            <a:r>
              <a:rPr lang="en-US" altLang="en-US"/>
              <a:t>Furthermore, it is important to avoid an </a:t>
            </a:r>
            <a:r>
              <a:rPr lang="en-US" altLang="en-US" b="1" i="1"/>
              <a:t>IP conflict</a:t>
            </a:r>
            <a:r>
              <a:rPr lang="en-US" altLang="en-US"/>
              <a:t>. </a:t>
            </a:r>
          </a:p>
          <a:p>
            <a:r>
              <a:rPr lang="en-US" altLang="en-US"/>
              <a:t>IP conflicts occur when two computers are configured with the same IP address</a:t>
            </a:r>
          </a:p>
        </p:txBody>
      </p:sp>
      <p:pic>
        <p:nvPicPr>
          <p:cNvPr id="15364" name="Picture 4" descr="04fig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962400"/>
            <a:ext cx="58483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DCF1D2FF-6AB1-41F3-89E9-0D3C8BB243A2}"/>
              </a:ext>
            </a:extLst>
          </p:cNvPr>
          <p:cNvSpPr>
            <a:spLocks noGrp="1"/>
          </p:cNvSpPr>
          <p:nvPr>
            <p:ph type="sldNum" sz="quarter" idx="12"/>
          </p:nvPr>
        </p:nvSpPr>
        <p:spPr/>
        <p:txBody>
          <a:bodyPr/>
          <a:lstStyle/>
          <a:p>
            <a:fld id="{43ECB62F-E19C-4536-87F4-3D10AE92C629}" type="slidenum">
              <a:rPr lang="en-US" altLang="en-US" smtClean="0"/>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pPr>
              <a:defRPr/>
            </a:pPr>
            <a:r>
              <a:rPr lang="en-US" dirty="0">
                <a:effectLst/>
              </a:rPr>
              <a:t>Public and Private Addresses</a:t>
            </a:r>
          </a:p>
        </p:txBody>
      </p:sp>
      <p:sp>
        <p:nvSpPr>
          <p:cNvPr id="16387" name="Content Placeholder 2"/>
          <p:cNvSpPr>
            <a:spLocks noGrp="1"/>
          </p:cNvSpPr>
          <p:nvPr>
            <p:ph idx="1"/>
          </p:nvPr>
        </p:nvSpPr>
        <p:spPr>
          <a:xfrm>
            <a:off x="457200" y="990600"/>
            <a:ext cx="8229600" cy="5638800"/>
          </a:xfrm>
        </p:spPr>
        <p:txBody>
          <a:bodyPr/>
          <a:lstStyle/>
          <a:p>
            <a:r>
              <a:rPr lang="en-US" altLang="en-US" sz="2800" dirty="0"/>
              <a:t>IPv4 addresses are further classified as either public or private. </a:t>
            </a:r>
            <a:r>
              <a:rPr lang="en-US" altLang="en-US" sz="2800" b="1" i="1" dirty="0"/>
              <a:t>Public IP addresses </a:t>
            </a:r>
            <a:r>
              <a:rPr lang="en-US" altLang="en-US" sz="2800" dirty="0"/>
              <a:t>are ones that are exposed to the Internet</a:t>
            </a:r>
          </a:p>
          <a:p>
            <a:pPr lvl="1"/>
            <a:r>
              <a:rPr lang="en-US" altLang="en-US" sz="2400" dirty="0"/>
              <a:t>Any other computers on the Internet can potentially communicate with them. </a:t>
            </a:r>
          </a:p>
          <a:p>
            <a:r>
              <a:rPr lang="en-US" altLang="en-US" sz="2800" b="1" i="1" dirty="0"/>
              <a:t>Private IP addresses </a:t>
            </a:r>
            <a:r>
              <a:rPr lang="en-US" altLang="en-US" sz="2800" dirty="0"/>
              <a:t>are hidden from the Internet and any other networks. </a:t>
            </a:r>
          </a:p>
          <a:p>
            <a:pPr lvl="1"/>
            <a:r>
              <a:rPr lang="en-US" altLang="en-US" sz="2400" dirty="0"/>
              <a:t>They are usually behind an IP proxy or firewall device. </a:t>
            </a:r>
          </a:p>
          <a:p>
            <a:pPr lvl="1"/>
            <a:r>
              <a:rPr lang="en-US" sz="2400" dirty="0"/>
              <a:t>Intended to be used on internal networks called Intranets or home networks</a:t>
            </a:r>
          </a:p>
          <a:p>
            <a:pPr lvl="1"/>
            <a:r>
              <a:rPr lang="en-US" sz="2400" dirty="0"/>
              <a:t>These are called </a:t>
            </a:r>
            <a:r>
              <a:rPr lang="en-US" sz="2400" b="1" i="1" dirty="0"/>
              <a:t>non-routable</a:t>
            </a:r>
            <a:r>
              <a:rPr lang="en-US" sz="2400" dirty="0"/>
              <a:t> IP address</a:t>
            </a:r>
            <a:endParaRPr lang="en-US" altLang="en-US" sz="2400" dirty="0"/>
          </a:p>
        </p:txBody>
      </p:sp>
      <p:sp>
        <p:nvSpPr>
          <p:cNvPr id="3" name="Slide Number Placeholder 2">
            <a:extLst>
              <a:ext uri="{FF2B5EF4-FFF2-40B4-BE49-F238E27FC236}">
                <a16:creationId xmlns:a16="http://schemas.microsoft.com/office/drawing/2014/main" id="{4AEB129E-88CB-478D-94FC-5ABA64A4820E}"/>
              </a:ext>
            </a:extLst>
          </p:cNvPr>
          <p:cNvSpPr>
            <a:spLocks noGrp="1"/>
          </p:cNvSpPr>
          <p:nvPr>
            <p:ph type="sldNum" sz="quarter" idx="12"/>
          </p:nvPr>
        </p:nvSpPr>
        <p:spPr/>
        <p:txBody>
          <a:bodyPr/>
          <a:lstStyle/>
          <a:p>
            <a:fld id="{43ECB62F-E19C-4536-87F4-3D10AE92C629}"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70" name="Rectangle 8"/>
          <p:cNvSpPr>
            <a:spLocks noGrp="1" noChangeArrowheads="1"/>
          </p:cNvSpPr>
          <p:nvPr>
            <p:ph type="ctrTitle"/>
          </p:nvPr>
        </p:nvSpPr>
        <p:spPr>
          <a:xfrm>
            <a:off x="533400" y="609600"/>
            <a:ext cx="5867400" cy="620712"/>
          </a:xfrm>
          <a:noFill/>
        </p:spPr>
        <p:txBody>
          <a:bodyPr/>
          <a:lstStyle/>
          <a:p>
            <a:pPr algn="l" eaLnBrk="1" hangingPunct="1"/>
            <a:r>
              <a:rPr lang="en-US" altLang="en-US" sz="3200" dirty="0">
                <a:effectLst/>
              </a:rPr>
              <a:t>Private IP Addresses and NAT</a:t>
            </a:r>
            <a:endParaRPr lang="en-US" altLang="en-US" sz="2000" dirty="0">
              <a:effectLst/>
            </a:endParaRPr>
          </a:p>
        </p:txBody>
      </p:sp>
      <p:sp>
        <p:nvSpPr>
          <p:cNvPr id="11271" name="Subtitle 1"/>
          <p:cNvSpPr>
            <a:spLocks noGrp="1"/>
          </p:cNvSpPr>
          <p:nvPr>
            <p:ph type="subTitle" idx="1"/>
          </p:nvPr>
        </p:nvSpPr>
        <p:spPr>
          <a:xfrm>
            <a:off x="838200" y="1676400"/>
            <a:ext cx="7086600" cy="4419600"/>
          </a:xfrm>
        </p:spPr>
        <p:txBody>
          <a:bodyPr/>
          <a:lstStyle/>
          <a:p>
            <a:pPr algn="l"/>
            <a:r>
              <a:rPr lang="en-US" altLang="en-US" sz="2800" dirty="0"/>
              <a:t>Class A—10.0.0.0 to 10.255.255.255</a:t>
            </a:r>
          </a:p>
          <a:p>
            <a:pPr algn="l"/>
            <a:r>
              <a:rPr lang="en-US" altLang="en-US" sz="2800" dirty="0"/>
              <a:t>Class B—172.16.0.0 to 172.31.255.255</a:t>
            </a:r>
          </a:p>
          <a:p>
            <a:pPr algn="l"/>
            <a:r>
              <a:rPr lang="en-US" altLang="en-US" sz="2800" dirty="0"/>
              <a:t>Class C—192.168.0.0 to 192.168.255.255</a:t>
            </a:r>
          </a:p>
          <a:p>
            <a:pPr algn="l"/>
            <a:endParaRPr lang="en-US" altLang="en-US" sz="2800" dirty="0"/>
          </a:p>
          <a:p>
            <a:pPr algn="l"/>
            <a:endParaRPr lang="en-US" altLang="en-US" sz="2800" dirty="0"/>
          </a:p>
          <a:p>
            <a:pPr algn="l"/>
            <a:r>
              <a:rPr lang="en-US" altLang="en-US" sz="2800" dirty="0"/>
              <a:t>These address type must be translated by a Network Address Translation (NAT) process on a server or router to Pubic IP addresses for Internet Access</a:t>
            </a:r>
          </a:p>
        </p:txBody>
      </p:sp>
      <p:sp>
        <p:nvSpPr>
          <p:cNvPr id="2" name="Slide Number Placeholder 1">
            <a:extLst>
              <a:ext uri="{FF2B5EF4-FFF2-40B4-BE49-F238E27FC236}">
                <a16:creationId xmlns:a16="http://schemas.microsoft.com/office/drawing/2014/main" id="{1FE03DF3-6992-4FBF-A906-4536C231ABCF}"/>
              </a:ext>
            </a:extLst>
          </p:cNvPr>
          <p:cNvSpPr>
            <a:spLocks noGrp="1"/>
          </p:cNvSpPr>
          <p:nvPr>
            <p:ph type="sldNum" sz="quarter" idx="12"/>
          </p:nvPr>
        </p:nvSpPr>
        <p:spPr/>
        <p:txBody>
          <a:bodyPr/>
          <a:lstStyle/>
          <a:p>
            <a:fld id="{14540EFB-9BBB-4F8D-A818-68EAB67FEB7C}" type="slidenum">
              <a:rPr lang="en-US" altLang="en-US" smtClean="0"/>
              <a:pPr/>
              <a:t>27</a:t>
            </a:fld>
            <a:endParaRPr lang="en-US" altLang="en-US"/>
          </a:p>
        </p:txBody>
      </p:sp>
    </p:spTree>
    <p:extLst>
      <p:ext uri="{BB962C8B-B14F-4D97-AF65-F5344CB8AC3E}">
        <p14:creationId xmlns:p14="http://schemas.microsoft.com/office/powerpoint/2010/main" val="1493610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APIPA</a:t>
            </a:r>
          </a:p>
        </p:txBody>
      </p:sp>
      <p:sp>
        <p:nvSpPr>
          <p:cNvPr id="18435" name="Content Placeholder 2"/>
          <p:cNvSpPr>
            <a:spLocks noGrp="1"/>
          </p:cNvSpPr>
          <p:nvPr>
            <p:ph idx="1"/>
          </p:nvPr>
        </p:nvSpPr>
        <p:spPr/>
        <p:txBody>
          <a:bodyPr/>
          <a:lstStyle/>
          <a:p>
            <a:r>
              <a:rPr lang="en-US" altLang="en-US" sz="2800" dirty="0"/>
              <a:t>APIPA is an acronym for </a:t>
            </a:r>
            <a:r>
              <a:rPr lang="en-US" altLang="en-US" sz="2800" b="1" i="1" dirty="0"/>
              <a:t>Automatic Private IP Addressing. </a:t>
            </a:r>
          </a:p>
          <a:p>
            <a:r>
              <a:rPr lang="en-US" altLang="en-US" sz="2800" dirty="0"/>
              <a:t>It uses a single Class B network number: 169.254.0.0. </a:t>
            </a:r>
          </a:p>
          <a:p>
            <a:pPr lvl="1"/>
            <a:r>
              <a:rPr lang="en-CA" sz="2800" dirty="0"/>
              <a:t>IP address range is 169.254.0.1 through 169.254.255.254</a:t>
            </a:r>
            <a:endParaRPr lang="en-US" altLang="en-US" sz="2800" dirty="0"/>
          </a:p>
          <a:p>
            <a:r>
              <a:rPr lang="en-US" altLang="en-US" sz="2800" dirty="0"/>
              <a:t>If a Windows client cannot get an IP address from a DHCP server and has not been configured statically, it will auto-assign a number on this network. </a:t>
            </a:r>
          </a:p>
        </p:txBody>
      </p:sp>
      <p:sp>
        <p:nvSpPr>
          <p:cNvPr id="3" name="Slide Number Placeholder 2">
            <a:extLst>
              <a:ext uri="{FF2B5EF4-FFF2-40B4-BE49-F238E27FC236}">
                <a16:creationId xmlns:a16="http://schemas.microsoft.com/office/drawing/2014/main" id="{AC138505-E9A4-4BCF-9604-7E5166C9809C}"/>
              </a:ext>
            </a:extLst>
          </p:cNvPr>
          <p:cNvSpPr>
            <a:spLocks noGrp="1"/>
          </p:cNvSpPr>
          <p:nvPr>
            <p:ph type="sldNum" sz="quarter" idx="12"/>
          </p:nvPr>
        </p:nvSpPr>
        <p:spPr/>
        <p:txBody>
          <a:bodyPr/>
          <a:lstStyle/>
          <a:p>
            <a:fld id="{43ECB62F-E19C-4536-87F4-3D10AE92C629}"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Static and Dynamic Addresses</a:t>
            </a:r>
          </a:p>
        </p:txBody>
      </p:sp>
      <p:sp>
        <p:nvSpPr>
          <p:cNvPr id="19459" name="Content Placeholder 2"/>
          <p:cNvSpPr>
            <a:spLocks noGrp="1"/>
          </p:cNvSpPr>
          <p:nvPr>
            <p:ph idx="1"/>
          </p:nvPr>
        </p:nvSpPr>
        <p:spPr/>
        <p:txBody>
          <a:bodyPr/>
          <a:lstStyle/>
          <a:p>
            <a:r>
              <a:rPr lang="en-US" altLang="en-US" dirty="0"/>
              <a:t>Static IP address are addresses that are manually assigned to a host. </a:t>
            </a:r>
          </a:p>
          <a:p>
            <a:r>
              <a:rPr lang="en-US" altLang="en-US" dirty="0"/>
              <a:t>Dynamic IP addresses are more common than static IP addresses, whereas they automatically obtain an IP address (and other IP information) from a </a:t>
            </a:r>
            <a:r>
              <a:rPr lang="en-US" altLang="en-US" b="1" i="1" dirty="0"/>
              <a:t>DHCP Server</a:t>
            </a:r>
            <a:r>
              <a:rPr lang="en-US" altLang="en-US" dirty="0"/>
              <a:t>.</a:t>
            </a:r>
          </a:p>
          <a:p>
            <a:pPr lvl="1"/>
            <a:r>
              <a:rPr lang="en-US" altLang="en-US" dirty="0"/>
              <a:t>Dynamic Host Configuration Protocol (DHCP)</a:t>
            </a:r>
          </a:p>
        </p:txBody>
      </p:sp>
      <p:sp>
        <p:nvSpPr>
          <p:cNvPr id="3" name="Slide Number Placeholder 2">
            <a:extLst>
              <a:ext uri="{FF2B5EF4-FFF2-40B4-BE49-F238E27FC236}">
                <a16:creationId xmlns:a16="http://schemas.microsoft.com/office/drawing/2014/main" id="{B5C30438-D073-4C28-B203-8D25251F9A1C}"/>
              </a:ext>
            </a:extLst>
          </p:cNvPr>
          <p:cNvSpPr>
            <a:spLocks noGrp="1"/>
          </p:cNvSpPr>
          <p:nvPr>
            <p:ph type="sldNum" sz="quarter" idx="12"/>
          </p:nvPr>
        </p:nvSpPr>
        <p:spPr/>
        <p:txBody>
          <a:bodyPr/>
          <a:lstStyle/>
          <a:p>
            <a:fld id="{43ECB62F-E19C-4536-87F4-3D10AE92C629}" type="slidenum">
              <a:rPr lang="en-US" altLang="en-US" smtClean="0"/>
              <a:pPr/>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lstStyle/>
          <a:p>
            <a:pPr>
              <a:defRPr/>
            </a:pPr>
            <a:r>
              <a:rPr lang="en-US" dirty="0">
                <a:effectLst/>
              </a:rPr>
              <a:t>IP Addresses</a:t>
            </a:r>
          </a:p>
        </p:txBody>
      </p:sp>
      <p:sp>
        <p:nvSpPr>
          <p:cNvPr id="5123" name="Content Placeholder 2"/>
          <p:cNvSpPr>
            <a:spLocks noGrp="1"/>
          </p:cNvSpPr>
          <p:nvPr>
            <p:ph idx="1"/>
          </p:nvPr>
        </p:nvSpPr>
        <p:spPr>
          <a:xfrm>
            <a:off x="457200" y="1143000"/>
            <a:ext cx="8229600" cy="5334000"/>
          </a:xfrm>
        </p:spPr>
        <p:txBody>
          <a:bodyPr/>
          <a:lstStyle/>
          <a:p>
            <a:r>
              <a:rPr lang="en-US" altLang="en-US" dirty="0"/>
              <a:t>IP addresses consist of four numbers, each being a 8-bit word, with a value between 0 and 255. </a:t>
            </a:r>
          </a:p>
          <a:p>
            <a:r>
              <a:rPr lang="en-US" altLang="en-US" dirty="0"/>
              <a:t>Examples include:</a:t>
            </a:r>
          </a:p>
          <a:p>
            <a:pPr lvl="1"/>
            <a:r>
              <a:rPr lang="en-US" altLang="en-US" dirty="0"/>
              <a:t>208.32.56.232</a:t>
            </a:r>
          </a:p>
          <a:p>
            <a:pPr lvl="1"/>
            <a:r>
              <a:rPr lang="en-US" altLang="en-US" dirty="0"/>
              <a:t>192.168.3.54</a:t>
            </a:r>
          </a:p>
          <a:p>
            <a:pPr lvl="1"/>
            <a:r>
              <a:rPr lang="en-US" altLang="en-US" dirty="0"/>
              <a:t>12.5.24.2</a:t>
            </a:r>
          </a:p>
          <a:p>
            <a:r>
              <a:rPr lang="en-US" altLang="en-US" dirty="0"/>
              <a:t>Binary format</a:t>
            </a:r>
          </a:p>
          <a:p>
            <a:pPr marL="0" indent="0">
              <a:buNone/>
            </a:pPr>
            <a:r>
              <a:rPr lang="en-US" altLang="en-US" sz="2800" dirty="0"/>
              <a:t>	11000000.10101000.00000101.00000011</a:t>
            </a:r>
          </a:p>
          <a:p>
            <a:pPr marL="0" indent="0">
              <a:buNone/>
            </a:pPr>
            <a:r>
              <a:rPr lang="en-US" altLang="en-US" sz="2800" dirty="0"/>
              <a:t>	    		(192.168.5.3) </a:t>
            </a:r>
          </a:p>
          <a:p>
            <a:endParaRPr lang="en-US" altLang="en-US" dirty="0"/>
          </a:p>
        </p:txBody>
      </p:sp>
      <p:sp>
        <p:nvSpPr>
          <p:cNvPr id="3" name="Slide Number Placeholder 2">
            <a:extLst>
              <a:ext uri="{FF2B5EF4-FFF2-40B4-BE49-F238E27FC236}">
                <a16:creationId xmlns:a16="http://schemas.microsoft.com/office/drawing/2014/main" id="{89414BAA-A503-421A-BB11-C8F88560023F}"/>
              </a:ext>
            </a:extLst>
          </p:cNvPr>
          <p:cNvSpPr>
            <a:spLocks noGrp="1"/>
          </p:cNvSpPr>
          <p:nvPr>
            <p:ph type="sldNum" sz="quarter" idx="12"/>
          </p:nvPr>
        </p:nvSpPr>
        <p:spPr/>
        <p:txBody>
          <a:bodyPr/>
          <a:lstStyle/>
          <a:p>
            <a:fld id="{43ECB62F-E19C-4536-87F4-3D10AE92C629}" type="slidenum">
              <a:rPr lang="en-US" altLang="en-US" smtClean="0"/>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Static Addresses</a:t>
            </a:r>
          </a:p>
        </p:txBody>
      </p:sp>
      <p:pic>
        <p:nvPicPr>
          <p:cNvPr id="20483" name="Picture 4" descr="04fig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1524000"/>
            <a:ext cx="44672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5108811-DFEB-407C-B678-AF452AECF64E}"/>
              </a:ext>
            </a:extLst>
          </p:cNvPr>
          <p:cNvSpPr>
            <a:spLocks noGrp="1"/>
          </p:cNvSpPr>
          <p:nvPr>
            <p:ph type="sldNum" sz="quarter" idx="12"/>
          </p:nvPr>
        </p:nvSpPr>
        <p:spPr/>
        <p:txBody>
          <a:bodyPr/>
          <a:lstStyle/>
          <a:p>
            <a:fld id="{43ECB62F-E19C-4536-87F4-3D10AE92C629}" type="slidenum">
              <a:rPr lang="en-US" altLang="en-US" smtClean="0"/>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dirty="0">
                <a:effectLst/>
              </a:rPr>
              <a:t>DHCP</a:t>
            </a:r>
          </a:p>
        </p:txBody>
      </p:sp>
      <p:sp>
        <p:nvSpPr>
          <p:cNvPr id="4099" name="Rectangle 3"/>
          <p:cNvSpPr>
            <a:spLocks noGrp="1" noChangeArrowheads="1"/>
          </p:cNvSpPr>
          <p:nvPr>
            <p:ph type="body" idx="1"/>
          </p:nvPr>
        </p:nvSpPr>
        <p:spPr/>
        <p:txBody>
          <a:bodyPr/>
          <a:lstStyle/>
          <a:p>
            <a:r>
              <a:rPr lang="en-US" altLang="en-US" sz="2600" dirty="0"/>
              <a:t>DHCP is short for </a:t>
            </a:r>
            <a:r>
              <a:rPr lang="en-US" altLang="en-US" sz="2600" b="1" i="1" dirty="0"/>
              <a:t>Dynamic Host Configuration Protocol</a:t>
            </a:r>
            <a:r>
              <a:rPr lang="en-US" altLang="en-US" sz="2600" dirty="0"/>
              <a:t>. </a:t>
            </a:r>
          </a:p>
          <a:p>
            <a:r>
              <a:rPr lang="en-US" altLang="en-US" sz="2600" dirty="0"/>
              <a:t>This protocol allows properly configured client computers to obtain IP addresses automatically from a DHCP server. </a:t>
            </a:r>
          </a:p>
          <a:p>
            <a:r>
              <a:rPr lang="en-US" altLang="en-US" sz="2600" dirty="0"/>
              <a:t>The IP information obtained might include the following:</a:t>
            </a:r>
          </a:p>
          <a:p>
            <a:pPr lvl="1"/>
            <a:r>
              <a:rPr lang="en-US" altLang="en-US" sz="2500" dirty="0"/>
              <a:t>IP addresses</a:t>
            </a:r>
          </a:p>
          <a:p>
            <a:pPr lvl="1"/>
            <a:r>
              <a:rPr lang="en-US" altLang="en-US" sz="2500" dirty="0"/>
              <a:t>Subnet masks</a:t>
            </a:r>
          </a:p>
          <a:p>
            <a:pPr lvl="1"/>
            <a:r>
              <a:rPr lang="en-US" altLang="en-US" sz="2500" dirty="0"/>
              <a:t>Gateway addresses</a:t>
            </a:r>
          </a:p>
          <a:p>
            <a:pPr lvl="1"/>
            <a:r>
              <a:rPr lang="en-US" altLang="en-US" sz="2500" dirty="0"/>
              <a:t>DNS server addresses</a:t>
            </a:r>
          </a:p>
          <a:p>
            <a:pPr lvl="1"/>
            <a:r>
              <a:rPr lang="en-US" altLang="en-US" sz="2500" dirty="0"/>
              <a:t>Other advanced options</a:t>
            </a:r>
          </a:p>
          <a:p>
            <a:endParaRPr lang="en-US" altLang="en-US" dirty="0"/>
          </a:p>
        </p:txBody>
      </p:sp>
      <p:sp>
        <p:nvSpPr>
          <p:cNvPr id="2" name="Slide Number Placeholder 1">
            <a:extLst>
              <a:ext uri="{FF2B5EF4-FFF2-40B4-BE49-F238E27FC236}">
                <a16:creationId xmlns:a16="http://schemas.microsoft.com/office/drawing/2014/main" id="{B2A755C3-5D42-4AE5-BE78-4E6757799747}"/>
              </a:ext>
            </a:extLst>
          </p:cNvPr>
          <p:cNvSpPr>
            <a:spLocks noGrp="1"/>
          </p:cNvSpPr>
          <p:nvPr>
            <p:ph type="sldNum" sz="quarter" idx="12"/>
          </p:nvPr>
        </p:nvSpPr>
        <p:spPr/>
        <p:txBody>
          <a:bodyPr/>
          <a:lstStyle/>
          <a:p>
            <a:fld id="{43ECB62F-E19C-4536-87F4-3D10AE92C629}" type="slidenum">
              <a:rPr lang="en-US" altLang="en-US" smtClean="0"/>
              <a:pPr/>
              <a:t>31</a:t>
            </a:fld>
            <a:endParaRPr lang="en-US" altLang="en-US"/>
          </a:p>
        </p:txBody>
      </p:sp>
    </p:spTree>
    <p:extLst>
      <p:ext uri="{BB962C8B-B14F-4D97-AF65-F5344CB8AC3E}">
        <p14:creationId xmlns:p14="http://schemas.microsoft.com/office/powerpoint/2010/main" val="378692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DORA</a:t>
            </a:r>
          </a:p>
        </p:txBody>
      </p:sp>
      <p:sp>
        <p:nvSpPr>
          <p:cNvPr id="5123" name="Content Placeholder 2"/>
          <p:cNvSpPr>
            <a:spLocks noGrp="1"/>
          </p:cNvSpPr>
          <p:nvPr>
            <p:ph idx="1"/>
          </p:nvPr>
        </p:nvSpPr>
        <p:spPr>
          <a:xfrm>
            <a:off x="457200" y="1371600"/>
            <a:ext cx="8229600" cy="5105400"/>
          </a:xfrm>
        </p:spPr>
        <p:txBody>
          <a:bodyPr/>
          <a:lstStyle/>
          <a:p>
            <a:r>
              <a:rPr lang="en-US" altLang="en-US" sz="2700" dirty="0"/>
              <a:t>DHCP sessions use a four-step process known as DORA. </a:t>
            </a:r>
          </a:p>
          <a:p>
            <a:pPr lvl="1"/>
            <a:r>
              <a:rPr lang="en-US" altLang="en-US" sz="2500" b="1" dirty="0"/>
              <a:t>Discovery</a:t>
            </a:r>
            <a:r>
              <a:rPr lang="en-US" altLang="en-US" sz="2500" dirty="0"/>
              <a:t>: The client computer broadcasts out to the network in order to find a DHCP server.</a:t>
            </a:r>
          </a:p>
          <a:p>
            <a:pPr lvl="1"/>
            <a:r>
              <a:rPr lang="en-US" altLang="en-US" sz="2500" b="1" dirty="0"/>
              <a:t>Offering</a:t>
            </a:r>
            <a:r>
              <a:rPr lang="en-US" altLang="en-US" sz="2500" dirty="0"/>
              <a:t>: The DHCP server sends out a unicast “offering” of an IP address to the client computer.</a:t>
            </a:r>
          </a:p>
          <a:p>
            <a:pPr lvl="1"/>
            <a:r>
              <a:rPr lang="en-US" altLang="en-US" sz="2500" b="1" dirty="0"/>
              <a:t>Request</a:t>
            </a:r>
            <a:r>
              <a:rPr lang="en-US" altLang="en-US" sz="2500" dirty="0"/>
              <a:t>: The client broadcasts to all servers that it has accepted the offer.</a:t>
            </a:r>
          </a:p>
          <a:p>
            <a:pPr lvl="1"/>
            <a:r>
              <a:rPr lang="en-US" altLang="en-US" sz="2500" b="1" dirty="0"/>
              <a:t>Acknowledge</a:t>
            </a:r>
            <a:r>
              <a:rPr lang="en-US" altLang="en-US" sz="2500" dirty="0"/>
              <a:t>: The DHCP server sends a final unicast to the client that includes the IP information the client will use. </a:t>
            </a:r>
          </a:p>
          <a:p>
            <a:r>
              <a:rPr lang="en-US" altLang="en-US" sz="2800" dirty="0"/>
              <a:t>DHCP utilizes ports 67 and 68. </a:t>
            </a:r>
          </a:p>
          <a:p>
            <a:endParaRPr lang="en-US" altLang="en-US" sz="2700" dirty="0"/>
          </a:p>
          <a:p>
            <a:pPr lvl="1"/>
            <a:endParaRPr lang="en-US" altLang="en-US" dirty="0"/>
          </a:p>
        </p:txBody>
      </p:sp>
      <p:sp>
        <p:nvSpPr>
          <p:cNvPr id="3" name="Slide Number Placeholder 2">
            <a:extLst>
              <a:ext uri="{FF2B5EF4-FFF2-40B4-BE49-F238E27FC236}">
                <a16:creationId xmlns:a16="http://schemas.microsoft.com/office/drawing/2014/main" id="{F4DEC8D5-2FD2-4581-91F4-F95AEF4B6B9D}"/>
              </a:ext>
            </a:extLst>
          </p:cNvPr>
          <p:cNvSpPr>
            <a:spLocks noGrp="1"/>
          </p:cNvSpPr>
          <p:nvPr>
            <p:ph type="sldNum" sz="quarter" idx="12"/>
          </p:nvPr>
        </p:nvSpPr>
        <p:spPr/>
        <p:txBody>
          <a:bodyPr/>
          <a:lstStyle/>
          <a:p>
            <a:fld id="{43ECB62F-E19C-4536-87F4-3D10AE92C629}" type="slidenum">
              <a:rPr lang="en-US" altLang="en-US" smtClean="0"/>
              <a:pPr/>
              <a:t>32</a:t>
            </a:fld>
            <a:endParaRPr lang="en-US" altLang="en-US"/>
          </a:p>
        </p:txBody>
      </p:sp>
    </p:spTree>
    <p:extLst>
      <p:ext uri="{BB962C8B-B14F-4D97-AF65-F5344CB8AC3E}">
        <p14:creationId xmlns:p14="http://schemas.microsoft.com/office/powerpoint/2010/main" val="2318520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90" name="Rectangle 8"/>
          <p:cNvSpPr>
            <a:spLocks noGrp="1" noChangeArrowheads="1"/>
          </p:cNvSpPr>
          <p:nvPr>
            <p:ph type="ctrTitle"/>
          </p:nvPr>
        </p:nvSpPr>
        <p:spPr>
          <a:xfrm>
            <a:off x="-381000" y="152400"/>
            <a:ext cx="5334000" cy="1143000"/>
          </a:xfrm>
          <a:noFill/>
        </p:spPr>
        <p:txBody>
          <a:bodyPr/>
          <a:lstStyle/>
          <a:p>
            <a:pPr algn="l" eaLnBrk="1" hangingPunct="1"/>
            <a:r>
              <a:rPr lang="en-US" altLang="en-US" sz="3200" dirty="0"/>
              <a:t>	</a:t>
            </a:r>
            <a:r>
              <a:rPr lang="en-US" altLang="en-US" sz="3200" dirty="0">
                <a:effectLst/>
              </a:rPr>
              <a:t>DHCP Operations</a:t>
            </a:r>
          </a:p>
        </p:txBody>
      </p:sp>
      <p:pic>
        <p:nvPicPr>
          <p:cNvPr id="163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7097161"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39A78B6-C57A-4DC1-8ACE-306035EC79C9}"/>
              </a:ext>
            </a:extLst>
          </p:cNvPr>
          <p:cNvSpPr>
            <a:spLocks noGrp="1"/>
          </p:cNvSpPr>
          <p:nvPr>
            <p:ph type="sldNum" sz="quarter" idx="12"/>
          </p:nvPr>
        </p:nvSpPr>
        <p:spPr/>
        <p:txBody>
          <a:bodyPr/>
          <a:lstStyle/>
          <a:p>
            <a:fld id="{14540EFB-9BBB-4F8D-A818-68EAB67FEB7C}" type="slidenum">
              <a:rPr lang="en-US" altLang="en-US" smtClean="0"/>
              <a:pPr/>
              <a:t>33</a:t>
            </a:fld>
            <a:endParaRPr lang="en-US" altLang="en-US"/>
          </a:p>
        </p:txBody>
      </p:sp>
    </p:spTree>
    <p:extLst>
      <p:ext uri="{BB962C8B-B14F-4D97-AF65-F5344CB8AC3E}">
        <p14:creationId xmlns:p14="http://schemas.microsoft.com/office/powerpoint/2010/main" val="327095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31"/>
            <a:ext cx="8229600" cy="914400"/>
          </a:xfrm>
        </p:spPr>
        <p:txBody>
          <a:bodyPr/>
          <a:lstStyle/>
          <a:p>
            <a:pPr>
              <a:defRPr/>
            </a:pPr>
            <a:r>
              <a:rPr lang="en-US" dirty="0">
                <a:effectLst/>
              </a:rPr>
              <a:t>DHCP Server</a:t>
            </a:r>
          </a:p>
        </p:txBody>
      </p:sp>
      <p:sp>
        <p:nvSpPr>
          <p:cNvPr id="6147" name="Content Placeholder 2"/>
          <p:cNvSpPr>
            <a:spLocks noGrp="1"/>
          </p:cNvSpPr>
          <p:nvPr>
            <p:ph idx="1"/>
          </p:nvPr>
        </p:nvSpPr>
        <p:spPr>
          <a:xfrm>
            <a:off x="457200" y="1219200"/>
            <a:ext cx="8229600" cy="5029200"/>
          </a:xfrm>
        </p:spPr>
        <p:txBody>
          <a:bodyPr/>
          <a:lstStyle/>
          <a:p>
            <a:r>
              <a:rPr lang="en-US" altLang="en-US" dirty="0"/>
              <a:t>DHCP servers can be installed on routers or Windows Servers</a:t>
            </a:r>
          </a:p>
          <a:p>
            <a:r>
              <a:rPr lang="en-US" altLang="en-US" dirty="0"/>
              <a:t>Installing a DHCP server on Windows Server consists of the following actions:</a:t>
            </a:r>
          </a:p>
          <a:p>
            <a:pPr lvl="1"/>
            <a:r>
              <a:rPr lang="en-US" altLang="en-US" dirty="0"/>
              <a:t>Installing the DHCP service</a:t>
            </a:r>
          </a:p>
          <a:p>
            <a:pPr lvl="1"/>
            <a:r>
              <a:rPr lang="en-US" altLang="en-US" dirty="0"/>
              <a:t>Configuring an IP scope</a:t>
            </a:r>
          </a:p>
          <a:p>
            <a:pPr lvl="1"/>
            <a:r>
              <a:rPr lang="en-US" altLang="en-US" dirty="0"/>
              <a:t>Activating the scope</a:t>
            </a:r>
          </a:p>
          <a:p>
            <a:pPr lvl="1"/>
            <a:r>
              <a:rPr lang="en-US" altLang="en-US" dirty="0"/>
              <a:t>Authorizing the server</a:t>
            </a:r>
          </a:p>
          <a:p>
            <a:pPr lvl="1"/>
            <a:r>
              <a:rPr lang="en-US" altLang="en-US" dirty="0"/>
              <a:t>Configuring advanced IP options (optional)</a:t>
            </a:r>
          </a:p>
        </p:txBody>
      </p:sp>
      <p:sp>
        <p:nvSpPr>
          <p:cNvPr id="3" name="Slide Number Placeholder 2">
            <a:extLst>
              <a:ext uri="{FF2B5EF4-FFF2-40B4-BE49-F238E27FC236}">
                <a16:creationId xmlns:a16="http://schemas.microsoft.com/office/drawing/2014/main" id="{1CEDFF45-E829-4AE8-BB62-52AE346E0AE0}"/>
              </a:ext>
            </a:extLst>
          </p:cNvPr>
          <p:cNvSpPr>
            <a:spLocks noGrp="1"/>
          </p:cNvSpPr>
          <p:nvPr>
            <p:ph type="sldNum" sz="quarter" idx="12"/>
          </p:nvPr>
        </p:nvSpPr>
        <p:spPr/>
        <p:txBody>
          <a:bodyPr/>
          <a:lstStyle/>
          <a:p>
            <a:fld id="{43ECB62F-E19C-4536-87F4-3D10AE92C629}" type="slidenum">
              <a:rPr lang="en-US" altLang="en-US" smtClean="0"/>
              <a:pPr/>
              <a:t>34</a:t>
            </a:fld>
            <a:endParaRPr lang="en-US" altLang="en-US"/>
          </a:p>
        </p:txBody>
      </p:sp>
    </p:spTree>
    <p:extLst>
      <p:ext uri="{BB962C8B-B14F-4D97-AF65-F5344CB8AC3E}">
        <p14:creationId xmlns:p14="http://schemas.microsoft.com/office/powerpoint/2010/main" val="3864988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6" name="Rectangle 8"/>
          <p:cNvSpPr>
            <a:spLocks noGrp="1" noChangeArrowheads="1"/>
          </p:cNvSpPr>
          <p:nvPr>
            <p:ph type="ctrTitle"/>
          </p:nvPr>
        </p:nvSpPr>
        <p:spPr>
          <a:xfrm>
            <a:off x="228600" y="255932"/>
            <a:ext cx="4800600" cy="687510"/>
          </a:xfrm>
          <a:noFill/>
        </p:spPr>
        <p:txBody>
          <a:bodyPr/>
          <a:lstStyle/>
          <a:p>
            <a:pPr algn="l" eaLnBrk="1" hangingPunct="1"/>
            <a:r>
              <a:rPr lang="en-US" altLang="en-US" sz="3200" dirty="0">
                <a:effectLst/>
              </a:rPr>
              <a:t>	Using DHCP Service</a:t>
            </a:r>
          </a:p>
        </p:txBody>
      </p:sp>
      <p:pic>
        <p:nvPicPr>
          <p:cNvPr id="153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36650"/>
            <a:ext cx="5257800" cy="546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606977E-132B-455F-A6D4-DF65411C94D4}"/>
              </a:ext>
            </a:extLst>
          </p:cNvPr>
          <p:cNvSpPr>
            <a:spLocks noGrp="1"/>
          </p:cNvSpPr>
          <p:nvPr>
            <p:ph type="sldNum" sz="quarter" idx="12"/>
          </p:nvPr>
        </p:nvSpPr>
        <p:spPr/>
        <p:txBody>
          <a:bodyPr/>
          <a:lstStyle/>
          <a:p>
            <a:fld id="{14540EFB-9BBB-4F8D-A818-68EAB67FEB7C}" type="slidenum">
              <a:rPr lang="en-US" altLang="en-US" smtClean="0"/>
              <a:pPr/>
              <a:t>35</a:t>
            </a:fld>
            <a:endParaRPr lang="en-US" altLang="en-US"/>
          </a:p>
        </p:txBody>
      </p:sp>
    </p:spTree>
    <p:extLst>
      <p:ext uri="{BB962C8B-B14F-4D97-AF65-F5344CB8AC3E}">
        <p14:creationId xmlns:p14="http://schemas.microsoft.com/office/powerpoint/2010/main" val="3779492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Default Gateway and DNS Server</a:t>
            </a:r>
          </a:p>
        </p:txBody>
      </p:sp>
      <p:sp>
        <p:nvSpPr>
          <p:cNvPr id="21507" name="Content Placeholder 2"/>
          <p:cNvSpPr>
            <a:spLocks noGrp="1"/>
          </p:cNvSpPr>
          <p:nvPr>
            <p:ph idx="1"/>
          </p:nvPr>
        </p:nvSpPr>
        <p:spPr/>
        <p:txBody>
          <a:bodyPr/>
          <a:lstStyle/>
          <a:p>
            <a:r>
              <a:rPr lang="en-US" altLang="en-US"/>
              <a:t>To have a fully functional computer, however, we also need to configure two more fields. </a:t>
            </a:r>
          </a:p>
          <a:p>
            <a:pPr lvl="1"/>
            <a:r>
              <a:rPr lang="en-US" altLang="en-US"/>
              <a:t>Default gateway - The first IP address of the device that a client computer will look for when attempting to gain access outside the local network.</a:t>
            </a:r>
          </a:p>
          <a:p>
            <a:pPr lvl="1"/>
            <a:r>
              <a:rPr lang="en-US" altLang="en-US"/>
              <a:t>DNS Server – The server that provides name resolution of host names to IP addresses</a:t>
            </a:r>
          </a:p>
          <a:p>
            <a:endParaRPr lang="en-US" altLang="en-US"/>
          </a:p>
        </p:txBody>
      </p:sp>
      <p:sp>
        <p:nvSpPr>
          <p:cNvPr id="3" name="Slide Number Placeholder 2">
            <a:extLst>
              <a:ext uri="{FF2B5EF4-FFF2-40B4-BE49-F238E27FC236}">
                <a16:creationId xmlns:a16="http://schemas.microsoft.com/office/drawing/2014/main" id="{ECD612C7-AA19-4113-A914-4A47FB703F52}"/>
              </a:ext>
            </a:extLst>
          </p:cNvPr>
          <p:cNvSpPr>
            <a:spLocks noGrp="1"/>
          </p:cNvSpPr>
          <p:nvPr>
            <p:ph type="sldNum" sz="quarter" idx="12"/>
          </p:nvPr>
        </p:nvSpPr>
        <p:spPr/>
        <p:txBody>
          <a:bodyPr/>
          <a:lstStyle/>
          <a:p>
            <a:fld id="{43ECB62F-E19C-4536-87F4-3D10AE92C629}"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Default Gateway and DNS Server</a:t>
            </a:r>
          </a:p>
        </p:txBody>
      </p:sp>
      <p:pic>
        <p:nvPicPr>
          <p:cNvPr id="22531" name="Picture 4" descr="04fig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0"/>
            <a:ext cx="44196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15A31506-F28D-40F8-A282-8550AE3AE3CE}"/>
              </a:ext>
            </a:extLst>
          </p:cNvPr>
          <p:cNvSpPr>
            <a:spLocks noGrp="1"/>
          </p:cNvSpPr>
          <p:nvPr>
            <p:ph type="sldNum" sz="quarter" idx="12"/>
          </p:nvPr>
        </p:nvSpPr>
        <p:spPr/>
        <p:txBody>
          <a:bodyPr/>
          <a:lstStyle/>
          <a:p>
            <a:fld id="{43ECB62F-E19C-4536-87F4-3D10AE92C629}"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6" name="Rectangle 9"/>
          <p:cNvSpPr>
            <a:spLocks noGrp="1" noChangeArrowheads="1"/>
          </p:cNvSpPr>
          <p:nvPr>
            <p:ph type="title"/>
          </p:nvPr>
        </p:nvSpPr>
        <p:spPr>
          <a:xfrm>
            <a:off x="533400" y="236537"/>
            <a:ext cx="6553200" cy="1143000"/>
          </a:xfrm>
          <a:noFill/>
        </p:spPr>
        <p:txBody>
          <a:bodyPr/>
          <a:lstStyle/>
          <a:p>
            <a:pPr eaLnBrk="1" hangingPunct="1"/>
            <a:r>
              <a:rPr lang="en-US" altLang="en-US" dirty="0">
                <a:effectLst/>
              </a:rPr>
              <a:t>Exploring the Components</a:t>
            </a:r>
            <a:br>
              <a:rPr lang="en-US" altLang="en-US" dirty="0">
                <a:effectLst/>
              </a:rPr>
            </a:br>
            <a:r>
              <a:rPr lang="en-US" altLang="en-US" dirty="0">
                <a:effectLst/>
              </a:rPr>
              <a:t>of an IPv4 address</a:t>
            </a:r>
          </a:p>
        </p:txBody>
      </p:sp>
      <p:sp>
        <p:nvSpPr>
          <p:cNvPr id="10247" name="Rectangle 10"/>
          <p:cNvSpPr>
            <a:spLocks noGrp="1" noChangeArrowheads="1"/>
          </p:cNvSpPr>
          <p:nvPr>
            <p:ph type="body" idx="1"/>
          </p:nvPr>
        </p:nvSpPr>
        <p:spPr>
          <a:xfrm>
            <a:off x="545432" y="1503862"/>
            <a:ext cx="6324600" cy="693737"/>
          </a:xfrm>
          <a:noFill/>
        </p:spPr>
        <p:txBody>
          <a:bodyPr/>
          <a:lstStyle/>
          <a:p>
            <a:pPr eaLnBrk="1" hangingPunct="1"/>
            <a:r>
              <a:rPr lang="en-US" altLang="en-US" dirty="0"/>
              <a:t>Identifying the default gateway</a:t>
            </a:r>
          </a:p>
        </p:txBody>
      </p:sp>
      <p:pic>
        <p:nvPicPr>
          <p:cNvPr id="10249"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9" y="2514600"/>
            <a:ext cx="8392271"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D735143-B378-4EE9-AD03-67E195180C3F}"/>
              </a:ext>
            </a:extLst>
          </p:cNvPr>
          <p:cNvSpPr>
            <a:spLocks noGrp="1"/>
          </p:cNvSpPr>
          <p:nvPr>
            <p:ph type="sldNum" sz="quarter" idx="12"/>
          </p:nvPr>
        </p:nvSpPr>
        <p:spPr/>
        <p:txBody>
          <a:bodyPr/>
          <a:lstStyle/>
          <a:p>
            <a:fld id="{43ECB62F-E19C-4536-87F4-3D10AE92C629}" type="slidenum">
              <a:rPr lang="en-US" altLang="en-US" smtClean="0"/>
              <a:pPr/>
              <a:t>38</a:t>
            </a:fld>
            <a:endParaRPr lang="en-US" altLang="en-US"/>
          </a:p>
        </p:txBody>
      </p:sp>
    </p:spTree>
    <p:extLst>
      <p:ext uri="{BB962C8B-B14F-4D97-AF65-F5344CB8AC3E}">
        <p14:creationId xmlns:p14="http://schemas.microsoft.com/office/powerpoint/2010/main" val="4118704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70" name="Rectangle 9"/>
          <p:cNvSpPr>
            <a:spLocks noGrp="1" noChangeArrowheads="1"/>
          </p:cNvSpPr>
          <p:nvPr>
            <p:ph type="title"/>
          </p:nvPr>
        </p:nvSpPr>
        <p:spPr>
          <a:xfrm>
            <a:off x="533400" y="340895"/>
            <a:ext cx="6553200" cy="1143000"/>
          </a:xfrm>
          <a:noFill/>
        </p:spPr>
        <p:txBody>
          <a:bodyPr/>
          <a:lstStyle/>
          <a:p>
            <a:pPr eaLnBrk="1" hangingPunct="1"/>
            <a:r>
              <a:rPr lang="en-US" altLang="en-US" dirty="0">
                <a:effectLst/>
              </a:rPr>
              <a:t>Exploring the Components</a:t>
            </a:r>
            <a:br>
              <a:rPr lang="en-US" altLang="en-US" dirty="0">
                <a:effectLst/>
              </a:rPr>
            </a:br>
            <a:r>
              <a:rPr lang="en-US" altLang="en-US" dirty="0">
                <a:effectLst/>
              </a:rPr>
              <a:t>of an IPv4 address</a:t>
            </a:r>
          </a:p>
        </p:txBody>
      </p:sp>
      <p:sp>
        <p:nvSpPr>
          <p:cNvPr id="11271" name="Rectangle 10"/>
          <p:cNvSpPr>
            <a:spLocks noGrp="1" noChangeArrowheads="1"/>
          </p:cNvSpPr>
          <p:nvPr>
            <p:ph type="body" idx="1"/>
          </p:nvPr>
        </p:nvSpPr>
        <p:spPr>
          <a:xfrm>
            <a:off x="647700" y="1483895"/>
            <a:ext cx="7658100" cy="1143000"/>
          </a:xfrm>
          <a:noFill/>
        </p:spPr>
        <p:txBody>
          <a:bodyPr/>
          <a:lstStyle/>
          <a:p>
            <a:pPr eaLnBrk="1" hangingPunct="1"/>
            <a:r>
              <a:rPr lang="en-US" altLang="en-US" dirty="0"/>
              <a:t>Determining local and remote addresses</a:t>
            </a:r>
          </a:p>
        </p:txBody>
      </p:sp>
      <p:pic>
        <p:nvPicPr>
          <p:cNvPr id="112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2055394"/>
            <a:ext cx="8104690" cy="381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0" y="4191000"/>
            <a:ext cx="1219200" cy="338554"/>
          </a:xfrm>
          <a:prstGeom prst="rect">
            <a:avLst/>
          </a:prstGeom>
          <a:solidFill>
            <a:schemeClr val="bg1"/>
          </a:solidFill>
        </p:spPr>
        <p:txBody>
          <a:bodyPr wrap="square" rtlCol="0">
            <a:spAutoFit/>
          </a:bodyPr>
          <a:lstStyle/>
          <a:p>
            <a:pPr algn="ctr"/>
            <a:r>
              <a:rPr lang="en-CA" sz="1600" dirty="0"/>
              <a:t>255.0.0.0</a:t>
            </a:r>
          </a:p>
        </p:txBody>
      </p:sp>
      <p:sp>
        <p:nvSpPr>
          <p:cNvPr id="7" name="TextBox 6"/>
          <p:cNvSpPr txBox="1"/>
          <p:nvPr/>
        </p:nvSpPr>
        <p:spPr>
          <a:xfrm>
            <a:off x="4173736" y="4191000"/>
            <a:ext cx="1495071" cy="338554"/>
          </a:xfrm>
          <a:prstGeom prst="rect">
            <a:avLst/>
          </a:prstGeom>
          <a:solidFill>
            <a:schemeClr val="bg1"/>
          </a:solidFill>
        </p:spPr>
        <p:txBody>
          <a:bodyPr wrap="square" rtlCol="0">
            <a:spAutoFit/>
          </a:bodyPr>
          <a:lstStyle/>
          <a:p>
            <a:pPr algn="ctr"/>
            <a:r>
              <a:rPr lang="en-CA" sz="1600" dirty="0"/>
              <a:t>255.0.0.0</a:t>
            </a:r>
          </a:p>
        </p:txBody>
      </p:sp>
      <p:sp>
        <p:nvSpPr>
          <p:cNvPr id="3" name="Slide Number Placeholder 2">
            <a:extLst>
              <a:ext uri="{FF2B5EF4-FFF2-40B4-BE49-F238E27FC236}">
                <a16:creationId xmlns:a16="http://schemas.microsoft.com/office/drawing/2014/main" id="{FC131722-813E-4137-BC38-B2C0077BE080}"/>
              </a:ext>
            </a:extLst>
          </p:cNvPr>
          <p:cNvSpPr>
            <a:spLocks noGrp="1"/>
          </p:cNvSpPr>
          <p:nvPr>
            <p:ph type="sldNum" sz="quarter" idx="12"/>
          </p:nvPr>
        </p:nvSpPr>
        <p:spPr/>
        <p:txBody>
          <a:bodyPr/>
          <a:lstStyle/>
          <a:p>
            <a:fld id="{43ECB62F-E19C-4536-87F4-3D10AE92C629}" type="slidenum">
              <a:rPr lang="en-US" altLang="en-US" smtClean="0"/>
              <a:pPr/>
              <a:t>39</a:t>
            </a:fld>
            <a:endParaRPr lang="en-US" altLang="en-US"/>
          </a:p>
        </p:txBody>
      </p:sp>
    </p:spTree>
    <p:extLst>
      <p:ext uri="{BB962C8B-B14F-4D97-AF65-F5344CB8AC3E}">
        <p14:creationId xmlns:p14="http://schemas.microsoft.com/office/powerpoint/2010/main" val="1141290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 Addresses</a:t>
            </a:r>
          </a:p>
        </p:txBody>
      </p:sp>
      <p:sp>
        <p:nvSpPr>
          <p:cNvPr id="6147" name="Content Placeholder 2"/>
          <p:cNvSpPr>
            <a:spLocks noGrp="1"/>
          </p:cNvSpPr>
          <p:nvPr>
            <p:ph idx="1"/>
          </p:nvPr>
        </p:nvSpPr>
        <p:spPr/>
        <p:txBody>
          <a:bodyPr/>
          <a:lstStyle/>
          <a:p>
            <a:r>
              <a:rPr lang="en-US" altLang="en-US" dirty="0"/>
              <a:t>An IP address is formed by a </a:t>
            </a:r>
            <a:r>
              <a:rPr lang="en-US" altLang="en-US" b="1" i="1" dirty="0"/>
              <a:t>Network ID </a:t>
            </a:r>
            <a:r>
              <a:rPr lang="en-US" altLang="en-US" dirty="0"/>
              <a:t>and a </a:t>
            </a:r>
            <a:r>
              <a:rPr lang="en-US" altLang="en-US" b="1" i="1" dirty="0"/>
              <a:t>Host ID</a:t>
            </a:r>
          </a:p>
          <a:p>
            <a:r>
              <a:rPr lang="en-US" altLang="en-US" dirty="0"/>
              <a:t>A </a:t>
            </a:r>
            <a:r>
              <a:rPr lang="en-US" altLang="en-US" b="1" i="1" dirty="0"/>
              <a:t>subnet mask </a:t>
            </a:r>
            <a:r>
              <a:rPr lang="en-US" altLang="en-US" dirty="0"/>
              <a:t>is used to identify the number of bit used for the network ID. </a:t>
            </a:r>
          </a:p>
          <a:p>
            <a:r>
              <a:rPr lang="en-US" altLang="en-US" dirty="0"/>
              <a:t>To connect to the Internet, you will also need a </a:t>
            </a:r>
            <a:r>
              <a:rPr lang="en-US" altLang="en-US" b="1" i="1" dirty="0"/>
              <a:t>gateway</a:t>
            </a:r>
            <a:r>
              <a:rPr lang="en-US" altLang="en-US" dirty="0"/>
              <a:t> address and </a:t>
            </a:r>
            <a:r>
              <a:rPr lang="en-US" altLang="en-US" b="1" i="1" dirty="0"/>
              <a:t>DNS server </a:t>
            </a:r>
            <a:r>
              <a:rPr lang="en-US" altLang="en-US" dirty="0"/>
              <a:t>address. </a:t>
            </a:r>
          </a:p>
          <a:p>
            <a:pPr lvl="1"/>
            <a:r>
              <a:rPr lang="en-US" altLang="en-US" dirty="0"/>
              <a:t>Here, </a:t>
            </a:r>
            <a:r>
              <a:rPr lang="en-US" altLang="en-US" b="1" i="1" dirty="0"/>
              <a:t>gateway</a:t>
            </a:r>
            <a:r>
              <a:rPr lang="en-US" altLang="en-US" dirty="0"/>
              <a:t> is refer to the </a:t>
            </a:r>
            <a:r>
              <a:rPr lang="en-US" altLang="en-US" b="1" i="1" dirty="0"/>
              <a:t>router</a:t>
            </a:r>
            <a:r>
              <a:rPr lang="en-US" altLang="en-US" dirty="0"/>
              <a:t> that a device is connected to</a:t>
            </a:r>
          </a:p>
          <a:p>
            <a:endParaRPr lang="en-US" altLang="en-US" dirty="0"/>
          </a:p>
        </p:txBody>
      </p:sp>
      <p:sp>
        <p:nvSpPr>
          <p:cNvPr id="3" name="Slide Number Placeholder 2">
            <a:extLst>
              <a:ext uri="{FF2B5EF4-FFF2-40B4-BE49-F238E27FC236}">
                <a16:creationId xmlns:a16="http://schemas.microsoft.com/office/drawing/2014/main" id="{B1A0A558-4E88-4EFF-8E4A-7284D5F92FF7}"/>
              </a:ext>
            </a:extLst>
          </p:cNvPr>
          <p:cNvSpPr>
            <a:spLocks noGrp="1"/>
          </p:cNvSpPr>
          <p:nvPr>
            <p:ph type="sldNum" sz="quarter" idx="12"/>
          </p:nvPr>
        </p:nvSpPr>
        <p:spPr/>
        <p:txBody>
          <a:bodyPr/>
          <a:lstStyle/>
          <a:p>
            <a:fld id="{43ECB62F-E19C-4536-87F4-3D10AE92C629}"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Network Address Translation</a:t>
            </a:r>
          </a:p>
        </p:txBody>
      </p:sp>
      <p:sp>
        <p:nvSpPr>
          <p:cNvPr id="23555" name="Content Placeholder 2"/>
          <p:cNvSpPr>
            <a:spLocks noGrp="1"/>
          </p:cNvSpPr>
          <p:nvPr>
            <p:ph idx="1"/>
          </p:nvPr>
        </p:nvSpPr>
        <p:spPr/>
        <p:txBody>
          <a:bodyPr/>
          <a:lstStyle/>
          <a:p>
            <a:r>
              <a:rPr lang="en-US" altLang="en-US" sz="2800"/>
              <a:t>Network address translation or NAT is the process of modifying an IP address while it is in transit across a router, computer, or similar device. </a:t>
            </a:r>
          </a:p>
          <a:p>
            <a:r>
              <a:rPr lang="en-US" altLang="en-US" sz="2800"/>
              <a:t>This is usually so one larger address space (private) can be re-mapped to another address space, or perhaps re-mapped to a single public IP address. </a:t>
            </a:r>
          </a:p>
          <a:p>
            <a:r>
              <a:rPr lang="en-US" altLang="en-US" sz="2800"/>
              <a:t>However, more advanced routers allow for port address translation (PAT), a subset of NAT, which translates both IP addresses and port numbers. </a:t>
            </a:r>
          </a:p>
        </p:txBody>
      </p:sp>
      <p:sp>
        <p:nvSpPr>
          <p:cNvPr id="3" name="Slide Number Placeholder 2">
            <a:extLst>
              <a:ext uri="{FF2B5EF4-FFF2-40B4-BE49-F238E27FC236}">
                <a16:creationId xmlns:a16="http://schemas.microsoft.com/office/drawing/2014/main" id="{946F8791-18D6-49EC-A2E7-895D0E4DC287}"/>
              </a:ext>
            </a:extLst>
          </p:cNvPr>
          <p:cNvSpPr>
            <a:spLocks noGrp="1"/>
          </p:cNvSpPr>
          <p:nvPr>
            <p:ph type="sldNum" sz="quarter" idx="12"/>
          </p:nvPr>
        </p:nvSpPr>
        <p:spPr/>
        <p:txBody>
          <a:bodyPr/>
          <a:lstStyle/>
          <a:p>
            <a:fld id="{43ECB62F-E19C-4536-87F4-3D10AE92C629}" type="slidenum">
              <a:rPr lang="en-US" altLang="en-US" smtClean="0"/>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Network Address Translation</a:t>
            </a:r>
          </a:p>
        </p:txBody>
      </p:sp>
      <p:pic>
        <p:nvPicPr>
          <p:cNvPr id="24580" name="Picture 4" descr="04fig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2" y="2476500"/>
            <a:ext cx="83343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DE425F6A-9F58-442B-951F-8016DF43A142}"/>
              </a:ext>
            </a:extLst>
          </p:cNvPr>
          <p:cNvSpPr>
            <a:spLocks noGrp="1"/>
          </p:cNvSpPr>
          <p:nvPr>
            <p:ph type="sldNum" sz="quarter" idx="12"/>
          </p:nvPr>
        </p:nvSpPr>
        <p:spPr/>
        <p:txBody>
          <a:bodyPr/>
          <a:lstStyle/>
          <a:p>
            <a:fld id="{43ECB62F-E19C-4536-87F4-3D10AE92C629}"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effectLst/>
              </a:rPr>
              <a:t>Subnetting</a:t>
            </a:r>
            <a:endParaRPr lang="en-US" dirty="0">
              <a:effectLst/>
            </a:endParaRPr>
          </a:p>
        </p:txBody>
      </p:sp>
      <p:sp>
        <p:nvSpPr>
          <p:cNvPr id="26627" name="Content Placeholder 2"/>
          <p:cNvSpPr>
            <a:spLocks noGrp="1"/>
          </p:cNvSpPr>
          <p:nvPr>
            <p:ph idx="1"/>
          </p:nvPr>
        </p:nvSpPr>
        <p:spPr/>
        <p:txBody>
          <a:bodyPr/>
          <a:lstStyle/>
          <a:p>
            <a:pPr eaLnBrk="1" hangingPunct="1">
              <a:defRPr/>
            </a:pPr>
            <a:r>
              <a:rPr lang="en-US" sz="2800" dirty="0"/>
              <a:t>Subnetting is a technique used to break down (or partition) a network into smaller sub-networks, or </a:t>
            </a:r>
            <a:r>
              <a:rPr lang="en-US" sz="2800" b="1" i="1" dirty="0"/>
              <a:t>subnets</a:t>
            </a:r>
            <a:r>
              <a:rPr lang="en-US" sz="2800" dirty="0"/>
              <a:t>.   </a:t>
            </a:r>
          </a:p>
          <a:p>
            <a:pPr lvl="1" eaLnBrk="1" hangingPunct="1">
              <a:defRPr/>
            </a:pPr>
            <a:r>
              <a:rPr lang="en-US" sz="2600" dirty="0"/>
              <a:t>The subnets are created through the use of subnet masks.  </a:t>
            </a:r>
          </a:p>
          <a:p>
            <a:r>
              <a:rPr lang="en-US" sz="2800" dirty="0"/>
              <a:t>The </a:t>
            </a:r>
            <a:r>
              <a:rPr lang="en-US" sz="2800" b="1" dirty="0"/>
              <a:t>subnet mask </a:t>
            </a:r>
            <a:r>
              <a:rPr lang="en-US" sz="2800" dirty="0"/>
              <a:t>identifies what bits in the IP address are to be used to represent the network/subnet portion of an IP address. </a:t>
            </a:r>
          </a:p>
          <a:p>
            <a:endParaRPr lang="en-US" altLang="en-US" sz="2800" dirty="0"/>
          </a:p>
          <a:p>
            <a:endParaRPr lang="en-US" altLang="en-US" sz="2800" dirty="0"/>
          </a:p>
          <a:p>
            <a:endParaRPr lang="en-US" altLang="en-US" sz="2800" dirty="0"/>
          </a:p>
        </p:txBody>
      </p:sp>
      <p:sp>
        <p:nvSpPr>
          <p:cNvPr id="3" name="Slide Number Placeholder 2">
            <a:extLst>
              <a:ext uri="{FF2B5EF4-FFF2-40B4-BE49-F238E27FC236}">
                <a16:creationId xmlns:a16="http://schemas.microsoft.com/office/drawing/2014/main" id="{BFED8176-3DE0-45A7-928E-145C2B99BE68}"/>
              </a:ext>
            </a:extLst>
          </p:cNvPr>
          <p:cNvSpPr>
            <a:spLocks noGrp="1"/>
          </p:cNvSpPr>
          <p:nvPr>
            <p:ph type="sldNum" sz="quarter" idx="12"/>
          </p:nvPr>
        </p:nvSpPr>
        <p:spPr/>
        <p:txBody>
          <a:bodyPr/>
          <a:lstStyle/>
          <a:p>
            <a:fld id="{43ECB62F-E19C-4536-87F4-3D10AE92C629}" type="slidenum">
              <a:rPr lang="en-US" altLang="en-US" smtClean="0"/>
              <a:pPr/>
              <a:t>42</a:t>
            </a:fld>
            <a:endParaRPr lang="en-US" altLang="en-US"/>
          </a:p>
        </p:txBody>
      </p:sp>
    </p:spTree>
    <p:extLst>
      <p:ext uri="{BB962C8B-B14F-4D97-AF65-F5344CB8AC3E}">
        <p14:creationId xmlns:p14="http://schemas.microsoft.com/office/powerpoint/2010/main" val="42229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descr="fg05_01400">
            <a:extLst>
              <a:ext uri="{FF2B5EF4-FFF2-40B4-BE49-F238E27FC236}">
                <a16:creationId xmlns:a16="http://schemas.microsoft.com/office/drawing/2014/main" id="{272C7752-BAF0-4802-895E-FC182D5DA11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 b="59748"/>
          <a:stretch/>
        </p:blipFill>
        <p:spPr>
          <a:xfrm>
            <a:off x="844062" y="3962400"/>
            <a:ext cx="7350216" cy="2209800"/>
          </a:xfrm>
          <a:noFill/>
          <a:extLst>
            <a:ext uri="{909E8E84-426E-40DD-AFC4-6F175D3DCCD1}">
              <a14:hiddenFill xmlns:a14="http://schemas.microsoft.com/office/drawing/2010/main">
                <a:solidFill>
                  <a:srgbClr val="FFFFFF"/>
                </a:solidFill>
              </a14:hiddenFill>
            </a:ext>
          </a:extLst>
        </p:spPr>
      </p:pic>
      <p:sp>
        <p:nvSpPr>
          <p:cNvPr id="460807" name="Text Box 7">
            <a:extLst>
              <a:ext uri="{FF2B5EF4-FFF2-40B4-BE49-F238E27FC236}">
                <a16:creationId xmlns:a16="http://schemas.microsoft.com/office/drawing/2014/main" id="{38100852-7A4D-408F-929A-8EBD9E772845}"/>
              </a:ext>
            </a:extLst>
          </p:cNvPr>
          <p:cNvSpPr txBox="1">
            <a:spLocks noChangeArrowheads="1"/>
          </p:cNvSpPr>
          <p:nvPr/>
        </p:nvSpPr>
        <p:spPr bwMode="auto">
          <a:xfrm>
            <a:off x="838200" y="533400"/>
            <a:ext cx="7696200" cy="2908489"/>
          </a:xfrm>
          <a:prstGeom prst="rect">
            <a:avLst/>
          </a:prstGeom>
          <a:noFill/>
          <a:ln w="9525">
            <a:noFill/>
            <a:miter lim="800000"/>
            <a:headEnd/>
            <a:tailEnd/>
          </a:ln>
          <a:effectLst/>
        </p:spPr>
        <p:txBody>
          <a:bodyPr>
            <a:spAutoFit/>
          </a:bodyPr>
          <a:lstStyle/>
          <a:p>
            <a:pPr marL="342900" indent="-342900" algn="l">
              <a:spcBef>
                <a:spcPct val="50000"/>
              </a:spcBef>
              <a:buFont typeface="Arial" panose="020B0604020202020204" pitchFamily="34" charset="0"/>
              <a:buChar char="•"/>
              <a:defRPr/>
            </a:pPr>
            <a:r>
              <a:rPr lang="en-US" sz="2400" dirty="0">
                <a:latin typeface="Tahoma" charset="0"/>
              </a:rPr>
              <a:t>The subnets are created by borrowing bits from the host portion of the IP address.   </a:t>
            </a:r>
          </a:p>
          <a:p>
            <a:pPr marL="342900" indent="-342900" algn="l">
              <a:spcBef>
                <a:spcPct val="50000"/>
              </a:spcBef>
              <a:buFont typeface="Arial" panose="020B0604020202020204" pitchFamily="34" charset="0"/>
              <a:buChar char="•"/>
              <a:defRPr/>
            </a:pPr>
            <a:r>
              <a:rPr lang="en-US" sz="2400" dirty="0">
                <a:latin typeface="Tahoma" charset="0"/>
              </a:rPr>
              <a:t>The network portion of the IP address and the new subnet bits are used to define the new subnet.  Routers use this information to properly forward data packets to the proper subnet.  </a:t>
            </a:r>
          </a:p>
          <a:p>
            <a:pPr>
              <a:spcBef>
                <a:spcPct val="50000"/>
              </a:spcBef>
              <a:defRPr/>
            </a:pPr>
            <a:endParaRPr lang="en-US" dirty="0">
              <a:latin typeface="Tahoma" charset="0"/>
            </a:endParaRPr>
          </a:p>
        </p:txBody>
      </p:sp>
      <p:sp>
        <p:nvSpPr>
          <p:cNvPr id="2" name="Slide Number Placeholder 1">
            <a:extLst>
              <a:ext uri="{FF2B5EF4-FFF2-40B4-BE49-F238E27FC236}">
                <a16:creationId xmlns:a16="http://schemas.microsoft.com/office/drawing/2014/main" id="{34566581-157A-4578-A0A1-1F291CA60EDD}"/>
              </a:ext>
            </a:extLst>
          </p:cNvPr>
          <p:cNvSpPr>
            <a:spLocks noGrp="1"/>
          </p:cNvSpPr>
          <p:nvPr>
            <p:ph type="sldNum" sz="quarter" idx="12"/>
          </p:nvPr>
        </p:nvSpPr>
        <p:spPr/>
        <p:txBody>
          <a:bodyPr/>
          <a:lstStyle/>
          <a:p>
            <a:fld id="{43ECB62F-E19C-4536-87F4-3D10AE92C629}" type="slidenum">
              <a:rPr lang="en-US" altLang="en-US" smtClean="0"/>
              <a:pPr/>
              <a:t>43</a:t>
            </a:fld>
            <a:endParaRPr lang="en-US" altLang="en-US"/>
          </a:p>
        </p:txBody>
      </p:sp>
    </p:spTree>
    <p:extLst>
      <p:ext uri="{BB962C8B-B14F-4D97-AF65-F5344CB8AC3E}">
        <p14:creationId xmlns:p14="http://schemas.microsoft.com/office/powerpoint/2010/main" val="11565652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5" descr="fg05_01500">
            <a:extLst>
              <a:ext uri="{FF2B5EF4-FFF2-40B4-BE49-F238E27FC236}">
                <a16:creationId xmlns:a16="http://schemas.microsoft.com/office/drawing/2014/main" id="{EE527F89-AD4A-4B8B-B83B-852E9219DA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4084166"/>
            <a:ext cx="7379677" cy="2535971"/>
          </a:xfrm>
          <a:noFill/>
          <a:extLst>
            <a:ext uri="{909E8E84-426E-40DD-AFC4-6F175D3DCCD1}">
              <a14:hiddenFill xmlns:a14="http://schemas.microsoft.com/office/drawing/2010/main">
                <a:solidFill>
                  <a:srgbClr val="FFFFFF"/>
                </a:solidFill>
              </a14:hiddenFill>
            </a:ext>
          </a:extLst>
        </p:spPr>
      </p:pic>
      <p:sp>
        <p:nvSpPr>
          <p:cNvPr id="461830" name="Text Box 6">
            <a:extLst>
              <a:ext uri="{FF2B5EF4-FFF2-40B4-BE49-F238E27FC236}">
                <a16:creationId xmlns:a16="http://schemas.microsoft.com/office/drawing/2014/main" id="{4CEB4282-599D-4A79-9F52-582FFFED1394}"/>
              </a:ext>
            </a:extLst>
          </p:cNvPr>
          <p:cNvSpPr txBox="1">
            <a:spLocks noChangeArrowheads="1"/>
          </p:cNvSpPr>
          <p:nvPr/>
        </p:nvSpPr>
        <p:spPr bwMode="auto">
          <a:xfrm>
            <a:off x="838200" y="275248"/>
            <a:ext cx="7848600" cy="2431435"/>
          </a:xfrm>
          <a:prstGeom prst="rect">
            <a:avLst/>
          </a:prstGeom>
          <a:noFill/>
          <a:ln w="9525">
            <a:noFill/>
            <a:miter lim="800000"/>
            <a:headEnd/>
            <a:tailEnd/>
          </a:ln>
          <a:effectLst/>
        </p:spPr>
        <p:txBody>
          <a:bodyPr wrap="square">
            <a:spAutoFit/>
          </a:bodyPr>
          <a:lstStyle/>
          <a:p>
            <a:pPr marL="342900" indent="-342900" algn="l">
              <a:spcBef>
                <a:spcPct val="50000"/>
              </a:spcBef>
              <a:buFont typeface="Arial" panose="020B0604020202020204" pitchFamily="34" charset="0"/>
              <a:buChar char="•"/>
              <a:defRPr/>
            </a:pPr>
            <a:r>
              <a:rPr lang="en-US" sz="2400" dirty="0">
                <a:latin typeface="Tahoma" charset="0"/>
              </a:rPr>
              <a:t>A Class C network is partitioned into four subnets.   It takes 2 bits to provide four possible subnets therefore 2-bits are borrowed from the host bits.  </a:t>
            </a:r>
          </a:p>
          <a:p>
            <a:pPr marL="800100" lvl="1" indent="-342900" algn="l">
              <a:spcBef>
                <a:spcPct val="50000"/>
              </a:spcBef>
              <a:buFont typeface="Arial" panose="020B0604020202020204" pitchFamily="34" charset="0"/>
              <a:buChar char="•"/>
              <a:defRPr/>
            </a:pPr>
            <a:r>
              <a:rPr lang="en-US" sz="2000" dirty="0">
                <a:latin typeface="Tahoma" charset="0"/>
              </a:rPr>
              <a:t>This means the process of creating the four subnets reduces the number of bits available for host IP addresses. </a:t>
            </a:r>
          </a:p>
          <a:p>
            <a:pPr>
              <a:spcBef>
                <a:spcPct val="50000"/>
              </a:spcBef>
              <a:defRPr/>
            </a:pPr>
            <a:endParaRPr lang="en-US" sz="2000" dirty="0">
              <a:effectLst>
                <a:outerShdw blurRad="38100" dist="38100" dir="2700000" algn="tl">
                  <a:srgbClr val="000000"/>
                </a:outerShdw>
              </a:effectLst>
              <a:latin typeface="Tahoma" charset="0"/>
            </a:endParaRPr>
          </a:p>
        </p:txBody>
      </p:sp>
      <p:pic>
        <p:nvPicPr>
          <p:cNvPr id="4" name="Picture 5" descr="fg05_01600">
            <a:extLst>
              <a:ext uri="{FF2B5EF4-FFF2-40B4-BE49-F238E27FC236}">
                <a16:creationId xmlns:a16="http://schemas.microsoft.com/office/drawing/2014/main" id="{AB9A07E2-E8DB-4AF3-A268-55268E82D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677" y="2504432"/>
            <a:ext cx="4953000" cy="130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8280979-B71F-4C0F-9C1A-FE7BF8196980}"/>
              </a:ext>
            </a:extLst>
          </p:cNvPr>
          <p:cNvSpPr>
            <a:spLocks noGrp="1"/>
          </p:cNvSpPr>
          <p:nvPr>
            <p:ph type="sldNum" sz="quarter" idx="12"/>
          </p:nvPr>
        </p:nvSpPr>
        <p:spPr/>
        <p:txBody>
          <a:bodyPr/>
          <a:lstStyle/>
          <a:p>
            <a:fld id="{43ECB62F-E19C-4536-87F4-3D10AE92C629}" type="slidenum">
              <a:rPr lang="en-US" altLang="en-US" smtClean="0"/>
              <a:pPr/>
              <a:t>44</a:t>
            </a:fld>
            <a:endParaRPr lang="en-US" altLang="en-US"/>
          </a:p>
        </p:txBody>
      </p:sp>
    </p:spTree>
    <p:extLst>
      <p:ext uri="{BB962C8B-B14F-4D97-AF65-F5344CB8AC3E}">
        <p14:creationId xmlns:p14="http://schemas.microsoft.com/office/powerpoint/2010/main" val="34508613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a:extLst>
              <a:ext uri="{FF2B5EF4-FFF2-40B4-BE49-F238E27FC236}">
                <a16:creationId xmlns:a16="http://schemas.microsoft.com/office/drawing/2014/main" id="{E338B6B1-0DA8-4BE2-9EA7-896D35567E59}"/>
              </a:ext>
            </a:extLst>
          </p:cNvPr>
          <p:cNvSpPr txBox="1">
            <a:spLocks noChangeArrowheads="1"/>
          </p:cNvSpPr>
          <p:nvPr/>
        </p:nvSpPr>
        <p:spPr bwMode="auto">
          <a:xfrm>
            <a:off x="531871" y="431962"/>
            <a:ext cx="8231129" cy="5232202"/>
          </a:xfrm>
          <a:prstGeom prst="rect">
            <a:avLst/>
          </a:prstGeom>
          <a:noFill/>
          <a:ln w="9525">
            <a:noFill/>
            <a:miter lim="800000"/>
            <a:headEnd/>
            <a:tailEnd/>
          </a:ln>
          <a:effectLst/>
        </p:spPr>
        <p:txBody>
          <a:bodyPr wrap="square">
            <a:spAutoFit/>
          </a:bodyPr>
          <a:lstStyle/>
          <a:p>
            <a:pPr algn="l"/>
            <a:r>
              <a:rPr lang="en-US" altLang="en-US" sz="2400" dirty="0"/>
              <a:t>Note:</a:t>
            </a:r>
          </a:p>
          <a:p>
            <a:pPr lvl="1" algn="l"/>
            <a:r>
              <a:rPr lang="en-US" altLang="en-US" sz="2400" dirty="0"/>
              <a:t>All 0’s and all 1’s </a:t>
            </a:r>
            <a:r>
              <a:rPr lang="en-US" altLang="en-US" sz="2400" b="1" dirty="0"/>
              <a:t>cannot</a:t>
            </a:r>
            <a:r>
              <a:rPr lang="en-US" altLang="en-US" sz="2400" dirty="0"/>
              <a:t> be used as host address</a:t>
            </a:r>
          </a:p>
          <a:p>
            <a:pPr marL="1371600" lvl="2" indent="-457200" algn="l">
              <a:buFont typeface="Arial" panose="020B0604020202020204" pitchFamily="34" charset="0"/>
              <a:buChar char="•"/>
            </a:pPr>
            <a:r>
              <a:rPr lang="en-US" altLang="en-US" sz="2000" dirty="0"/>
              <a:t>Reserved for network and broadcast addresses</a:t>
            </a:r>
          </a:p>
          <a:p>
            <a:pPr lvl="1" algn="l"/>
            <a:endParaRPr lang="en-US" altLang="en-US" sz="2600" dirty="0"/>
          </a:p>
          <a:p>
            <a:pPr algn="l">
              <a:spcBef>
                <a:spcPct val="50000"/>
              </a:spcBef>
              <a:defRPr/>
            </a:pPr>
            <a:r>
              <a:rPr lang="en-US" sz="2400" dirty="0"/>
              <a:t>The equations for calculating the number of subnets created and the number of hosts/subnet:</a:t>
            </a:r>
          </a:p>
          <a:p>
            <a:pPr algn="l">
              <a:spcBef>
                <a:spcPct val="50000"/>
              </a:spcBef>
              <a:defRPr/>
            </a:pPr>
            <a:r>
              <a:rPr lang="en-US" sz="2400" dirty="0"/>
              <a:t>	# of subnets created = 2</a:t>
            </a:r>
            <a:r>
              <a:rPr lang="en-US" sz="2400" i="1" baseline="30000" dirty="0"/>
              <a:t>x</a:t>
            </a:r>
          </a:p>
          <a:p>
            <a:pPr algn="l">
              <a:spcBef>
                <a:spcPct val="50000"/>
              </a:spcBef>
              <a:defRPr/>
            </a:pPr>
            <a:r>
              <a:rPr lang="en-US" sz="2400" dirty="0"/>
              <a:t>	# of hosts/subnet = 2</a:t>
            </a:r>
            <a:r>
              <a:rPr lang="en-US" sz="2400" i="1" baseline="30000" dirty="0"/>
              <a:t>(y-x)</a:t>
            </a:r>
            <a:r>
              <a:rPr lang="en-US" sz="2400" dirty="0"/>
              <a:t>-2</a:t>
            </a:r>
          </a:p>
          <a:p>
            <a:pPr algn="l">
              <a:spcBef>
                <a:spcPct val="50000"/>
              </a:spcBef>
              <a:defRPr/>
            </a:pPr>
            <a:r>
              <a:rPr lang="en-US" sz="2400" dirty="0"/>
              <a:t>	where </a:t>
            </a:r>
            <a:r>
              <a:rPr lang="en-US" sz="2400" i="1" dirty="0"/>
              <a:t>x</a:t>
            </a:r>
            <a:r>
              <a:rPr lang="en-US" sz="2400" dirty="0"/>
              <a:t> = # of bits borrowed from the host bits</a:t>
            </a:r>
          </a:p>
          <a:p>
            <a:pPr algn="l">
              <a:spcBef>
                <a:spcPct val="50000"/>
              </a:spcBef>
              <a:defRPr/>
            </a:pPr>
            <a:r>
              <a:rPr lang="en-US" sz="2400" dirty="0"/>
              <a:t>		</a:t>
            </a:r>
            <a:r>
              <a:rPr lang="en-US" sz="2400" i="1" dirty="0"/>
              <a:t>y</a:t>
            </a:r>
            <a:r>
              <a:rPr lang="en-US" sz="2400" dirty="0"/>
              <a:t> = # host bits for the class of the network</a:t>
            </a:r>
          </a:p>
          <a:p>
            <a:pPr algn="l">
              <a:spcBef>
                <a:spcPct val="50000"/>
              </a:spcBef>
              <a:defRPr/>
            </a:pPr>
            <a:r>
              <a:rPr lang="en-US" sz="2400" dirty="0"/>
              <a:t>			(A= 24, B=16, C=8)</a:t>
            </a:r>
          </a:p>
        </p:txBody>
      </p:sp>
      <p:sp>
        <p:nvSpPr>
          <p:cNvPr id="2" name="Slide Number Placeholder 1">
            <a:extLst>
              <a:ext uri="{FF2B5EF4-FFF2-40B4-BE49-F238E27FC236}">
                <a16:creationId xmlns:a16="http://schemas.microsoft.com/office/drawing/2014/main" id="{F5BE08A8-B103-4569-B0BD-B3A7A0426794}"/>
              </a:ext>
            </a:extLst>
          </p:cNvPr>
          <p:cNvSpPr>
            <a:spLocks noGrp="1"/>
          </p:cNvSpPr>
          <p:nvPr>
            <p:ph type="sldNum" sz="quarter" idx="12"/>
          </p:nvPr>
        </p:nvSpPr>
        <p:spPr/>
        <p:txBody>
          <a:bodyPr/>
          <a:lstStyle/>
          <a:p>
            <a:fld id="{F1B32D6A-99A0-42BA-AFA5-F8D2B99ED962}" type="slidenum">
              <a:rPr lang="en-US" altLang="en-US" smtClean="0"/>
              <a:pPr/>
              <a:t>45</a:t>
            </a:fld>
            <a:endParaRPr lang="en-US" altLang="en-US"/>
          </a:p>
        </p:txBody>
      </p:sp>
    </p:spTree>
    <p:extLst>
      <p:ext uri="{BB962C8B-B14F-4D97-AF65-F5344CB8AC3E}">
        <p14:creationId xmlns:p14="http://schemas.microsoft.com/office/powerpoint/2010/main" val="9234657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6B059F-AEFC-45FB-9A3B-827D5B8B1945}"/>
              </a:ext>
            </a:extLst>
          </p:cNvPr>
          <p:cNvGrpSpPr/>
          <p:nvPr/>
        </p:nvGrpSpPr>
        <p:grpSpPr>
          <a:xfrm>
            <a:off x="838200" y="4190999"/>
            <a:ext cx="7115908" cy="2301875"/>
            <a:chOff x="351692" y="762000"/>
            <a:chExt cx="7344508" cy="2438400"/>
          </a:xfrm>
        </p:grpSpPr>
        <p:sp>
          <p:nvSpPr>
            <p:cNvPr id="477186" name="Text Box 2">
              <a:extLst>
                <a:ext uri="{FF2B5EF4-FFF2-40B4-BE49-F238E27FC236}">
                  <a16:creationId xmlns:a16="http://schemas.microsoft.com/office/drawing/2014/main" id="{572C332C-7A9A-4891-9838-504E51FC6CAC}"/>
                </a:ext>
              </a:extLst>
            </p:cNvPr>
            <p:cNvSpPr txBox="1">
              <a:spLocks noChangeArrowheads="1"/>
            </p:cNvSpPr>
            <p:nvPr/>
          </p:nvSpPr>
          <p:spPr bwMode="auto">
            <a:xfrm>
              <a:off x="351692" y="1144648"/>
              <a:ext cx="6277708" cy="1604963"/>
            </a:xfrm>
            <a:prstGeom prst="rect">
              <a:avLst/>
            </a:prstGeom>
            <a:noFill/>
            <a:ln w="9525">
              <a:noFill/>
              <a:miter lim="800000"/>
              <a:headEnd/>
              <a:tailEnd/>
            </a:ln>
            <a:effectLst/>
          </p:spPr>
          <p:txBody>
            <a:bodyPr wrap="square">
              <a:spAutoFit/>
            </a:bodyPr>
            <a:lstStyle/>
            <a:p>
              <a:pPr>
                <a:spcBef>
                  <a:spcPct val="50000"/>
                </a:spcBef>
                <a:defRPr/>
              </a:pPr>
              <a:r>
                <a:rPr lang="en-US" b="1" dirty="0">
                  <a:effectLst>
                    <a:outerShdw blurRad="38100" dist="38100" dir="2700000" algn="tl">
                      <a:srgbClr val="000000"/>
                    </a:outerShdw>
                  </a:effectLst>
                  <a:latin typeface="Verdana" pitchFamily="34" charset="0"/>
                </a:rPr>
                <a:t>        </a:t>
              </a:r>
              <a:r>
                <a:rPr lang="en-US" b="1" dirty="0">
                  <a:solidFill>
                    <a:srgbClr val="FF5050"/>
                  </a:solidFill>
                  <a:effectLst>
                    <a:outerShdw blurRad="38100" dist="38100" dir="2700000" algn="tl">
                      <a:srgbClr val="000000"/>
                    </a:outerShdw>
                  </a:effectLst>
                  <a:latin typeface="Verdana" pitchFamily="34" charset="0"/>
                </a:rPr>
                <a:t>Network                             Host</a:t>
              </a:r>
            </a:p>
            <a:p>
              <a:pPr>
                <a:spcBef>
                  <a:spcPct val="50000"/>
                </a:spcBef>
                <a:defRPr/>
              </a:pPr>
              <a:endParaRPr lang="en-US" b="1" dirty="0">
                <a:solidFill>
                  <a:srgbClr val="FF5050"/>
                </a:solidFill>
                <a:effectLst>
                  <a:outerShdw blurRad="38100" dist="38100" dir="2700000" algn="tl">
                    <a:srgbClr val="000000"/>
                  </a:outerShdw>
                </a:effectLst>
                <a:latin typeface="Verdana" pitchFamily="34" charset="0"/>
              </a:endParaRPr>
            </a:p>
            <a:p>
              <a:pPr>
                <a:spcBef>
                  <a:spcPct val="50000"/>
                </a:spcBef>
                <a:defRPr/>
              </a:pPr>
              <a:endParaRPr lang="en-US" b="1" dirty="0">
                <a:solidFill>
                  <a:srgbClr val="FF5050"/>
                </a:solidFill>
                <a:effectLst>
                  <a:outerShdw blurRad="38100" dist="38100" dir="2700000" algn="tl">
                    <a:srgbClr val="000000"/>
                  </a:outerShdw>
                </a:effectLst>
                <a:latin typeface="Verdana" pitchFamily="34" charset="0"/>
              </a:endParaRPr>
            </a:p>
            <a:p>
              <a:pPr>
                <a:spcBef>
                  <a:spcPct val="50000"/>
                </a:spcBef>
                <a:defRPr/>
              </a:pPr>
              <a:r>
                <a:rPr lang="en-US" dirty="0">
                  <a:effectLst>
                    <a:outerShdw blurRad="38100" dist="38100" dir="2700000" algn="tl">
                      <a:srgbClr val="000000"/>
                    </a:outerShdw>
                  </a:effectLst>
                  <a:latin typeface="Verdana" pitchFamily="34" charset="0"/>
                </a:rPr>
                <a:t>    </a:t>
              </a:r>
              <a:r>
                <a:rPr lang="en-US" b="1" dirty="0">
                  <a:effectLst>
                    <a:outerShdw blurRad="38100" dist="38100" dir="2700000" algn="tl">
                      <a:srgbClr val="000000"/>
                    </a:outerShdw>
                  </a:effectLst>
                  <a:latin typeface="Verdana" pitchFamily="34" charset="0"/>
                </a:rPr>
                <a:t>24 + 2 = 26 bits                     6 bits</a:t>
              </a:r>
            </a:p>
          </p:txBody>
        </p:sp>
        <p:sp>
          <p:nvSpPr>
            <p:cNvPr id="12291" name="Rectangle 3">
              <a:extLst>
                <a:ext uri="{FF2B5EF4-FFF2-40B4-BE49-F238E27FC236}">
                  <a16:creationId xmlns:a16="http://schemas.microsoft.com/office/drawing/2014/main" id="{1325D805-7E63-490A-9DF2-4760E7415622}"/>
                </a:ext>
              </a:extLst>
            </p:cNvPr>
            <p:cNvSpPr>
              <a:spLocks noChangeArrowheads="1"/>
            </p:cNvSpPr>
            <p:nvPr/>
          </p:nvSpPr>
          <p:spPr bwMode="auto">
            <a:xfrm>
              <a:off x="1295400" y="1828800"/>
              <a:ext cx="11430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2" name="Rectangle 4">
              <a:extLst>
                <a:ext uri="{FF2B5EF4-FFF2-40B4-BE49-F238E27FC236}">
                  <a16:creationId xmlns:a16="http://schemas.microsoft.com/office/drawing/2014/main" id="{D0BE8223-0165-4DDD-A353-8A8626AE502C}"/>
                </a:ext>
              </a:extLst>
            </p:cNvPr>
            <p:cNvSpPr>
              <a:spLocks noChangeArrowheads="1"/>
            </p:cNvSpPr>
            <p:nvPr/>
          </p:nvSpPr>
          <p:spPr bwMode="auto">
            <a:xfrm>
              <a:off x="2514600" y="1828800"/>
              <a:ext cx="11430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3" name="Rectangle 5">
              <a:extLst>
                <a:ext uri="{FF2B5EF4-FFF2-40B4-BE49-F238E27FC236}">
                  <a16:creationId xmlns:a16="http://schemas.microsoft.com/office/drawing/2014/main" id="{93F071F8-0FD6-454B-AB86-1BE97AB3A8B0}"/>
                </a:ext>
              </a:extLst>
            </p:cNvPr>
            <p:cNvSpPr>
              <a:spLocks noChangeArrowheads="1"/>
            </p:cNvSpPr>
            <p:nvPr/>
          </p:nvSpPr>
          <p:spPr bwMode="auto">
            <a:xfrm>
              <a:off x="3733800" y="1828800"/>
              <a:ext cx="11430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4" name="Rectangle 6">
              <a:extLst>
                <a:ext uri="{FF2B5EF4-FFF2-40B4-BE49-F238E27FC236}">
                  <a16:creationId xmlns:a16="http://schemas.microsoft.com/office/drawing/2014/main" id="{6099BD10-793F-4C9B-AD2E-A134BA51FC90}"/>
                </a:ext>
              </a:extLst>
            </p:cNvPr>
            <p:cNvSpPr>
              <a:spLocks noChangeArrowheads="1"/>
            </p:cNvSpPr>
            <p:nvPr/>
          </p:nvSpPr>
          <p:spPr bwMode="auto">
            <a:xfrm>
              <a:off x="4953000" y="1828800"/>
              <a:ext cx="304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5" name="Rectangle 7">
              <a:extLst>
                <a:ext uri="{FF2B5EF4-FFF2-40B4-BE49-F238E27FC236}">
                  <a16:creationId xmlns:a16="http://schemas.microsoft.com/office/drawing/2014/main" id="{C6B7257D-D90A-44B9-BEBE-3A27FAF7F619}"/>
                </a:ext>
              </a:extLst>
            </p:cNvPr>
            <p:cNvSpPr>
              <a:spLocks noChangeArrowheads="1"/>
            </p:cNvSpPr>
            <p:nvPr/>
          </p:nvSpPr>
          <p:spPr bwMode="auto">
            <a:xfrm>
              <a:off x="5791200" y="1828800"/>
              <a:ext cx="838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6" name="Rectangle 8">
              <a:extLst>
                <a:ext uri="{FF2B5EF4-FFF2-40B4-BE49-F238E27FC236}">
                  <a16:creationId xmlns:a16="http://schemas.microsoft.com/office/drawing/2014/main" id="{53056158-A65F-4851-8D11-F396F3E3C9CE}"/>
                </a:ext>
              </a:extLst>
            </p:cNvPr>
            <p:cNvSpPr>
              <a:spLocks noChangeArrowheads="1"/>
            </p:cNvSpPr>
            <p:nvPr/>
          </p:nvSpPr>
          <p:spPr bwMode="auto">
            <a:xfrm>
              <a:off x="685800" y="762000"/>
              <a:ext cx="7010400" cy="2438400"/>
            </a:xfrm>
            <a:prstGeom prst="rect">
              <a:avLst/>
            </a:prstGeom>
            <a:noFill/>
            <a:ln w="76200" cmpd="tri">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grpSp>
      <p:sp>
        <p:nvSpPr>
          <p:cNvPr id="477193" name="Text Box 9">
            <a:extLst>
              <a:ext uri="{FF2B5EF4-FFF2-40B4-BE49-F238E27FC236}">
                <a16:creationId xmlns:a16="http://schemas.microsoft.com/office/drawing/2014/main" id="{EE4E524C-A280-43E6-AF13-CEB7452D419B}"/>
              </a:ext>
            </a:extLst>
          </p:cNvPr>
          <p:cNvSpPr txBox="1">
            <a:spLocks noChangeArrowheads="1"/>
          </p:cNvSpPr>
          <p:nvPr/>
        </p:nvSpPr>
        <p:spPr bwMode="auto">
          <a:xfrm>
            <a:off x="419100" y="457200"/>
            <a:ext cx="8305800" cy="3939540"/>
          </a:xfrm>
          <a:prstGeom prst="rect">
            <a:avLst/>
          </a:prstGeom>
          <a:noFill/>
          <a:ln w="9525">
            <a:noFill/>
            <a:miter lim="800000"/>
            <a:headEnd/>
            <a:tailEnd/>
          </a:ln>
          <a:effectLst/>
        </p:spPr>
        <p:txBody>
          <a:bodyPr>
            <a:spAutoFit/>
          </a:bodyPr>
          <a:lstStyle/>
          <a:p>
            <a:pPr algn="l">
              <a:defRPr/>
            </a:pPr>
            <a:r>
              <a:rPr lang="en-US" sz="2000" dirty="0">
                <a:latin typeface="Tahoma" charset="0"/>
              </a:rPr>
              <a:t>The next step is to determine the subnet mask required for creating the four subnets.  </a:t>
            </a:r>
          </a:p>
          <a:p>
            <a:pPr algn="l">
              <a:defRPr/>
            </a:pPr>
            <a:endParaRPr lang="en-US" sz="2000" dirty="0">
              <a:latin typeface="Tahoma" charset="0"/>
            </a:endParaRPr>
          </a:p>
          <a:p>
            <a:pPr algn="l">
              <a:defRPr/>
            </a:pPr>
            <a:r>
              <a:rPr lang="en-US" sz="2000" dirty="0">
                <a:latin typeface="Tahoma" charset="0"/>
              </a:rPr>
              <a:t>The two MSB (most significant bit) positions, borrowed from the host and network portion of the IP address must be included in the subnet mask selection.  </a:t>
            </a:r>
          </a:p>
          <a:p>
            <a:pPr algn="l">
              <a:defRPr/>
            </a:pPr>
            <a:endParaRPr lang="en-US" sz="2000" dirty="0">
              <a:latin typeface="Tahoma" charset="0"/>
            </a:endParaRPr>
          </a:p>
          <a:p>
            <a:pPr algn="l">
              <a:defRPr/>
            </a:pPr>
            <a:r>
              <a:rPr lang="en-US" sz="2000" dirty="0">
                <a:latin typeface="Tahoma" charset="0"/>
              </a:rPr>
              <a:t>The purpose of the subnet mask is to specify the bit positions used to identify the network and subnet bits.</a:t>
            </a:r>
          </a:p>
          <a:p>
            <a:pPr algn="l">
              <a:defRPr/>
            </a:pPr>
            <a:endParaRPr lang="en-US" sz="2000" dirty="0">
              <a:latin typeface="Tahoma" charset="0"/>
            </a:endParaRPr>
          </a:p>
          <a:p>
            <a:pPr algn="l">
              <a:defRPr/>
            </a:pPr>
            <a:r>
              <a:rPr lang="en-US" sz="2000" dirty="0">
                <a:latin typeface="Tahoma" charset="0"/>
              </a:rPr>
              <a:t>The subnet mask is 255.255.255.192</a:t>
            </a:r>
          </a:p>
          <a:p>
            <a:pPr>
              <a:spcBef>
                <a:spcPct val="50000"/>
              </a:spcBef>
              <a:defRPr/>
            </a:pPr>
            <a:endParaRPr lang="en-US" sz="2000" dirty="0">
              <a:effectLst>
                <a:outerShdw blurRad="38100" dist="38100" dir="2700000" algn="tl">
                  <a:srgbClr val="000000"/>
                </a:outerShdw>
              </a:effectLst>
              <a:latin typeface="Verdana" pitchFamily="34" charset="0"/>
            </a:endParaRPr>
          </a:p>
        </p:txBody>
      </p:sp>
      <p:sp>
        <p:nvSpPr>
          <p:cNvPr id="3" name="Slide Number Placeholder 2">
            <a:extLst>
              <a:ext uri="{FF2B5EF4-FFF2-40B4-BE49-F238E27FC236}">
                <a16:creationId xmlns:a16="http://schemas.microsoft.com/office/drawing/2014/main" id="{EEEEE2E8-52B3-4C0C-AEBA-29B39103B111}"/>
              </a:ext>
            </a:extLst>
          </p:cNvPr>
          <p:cNvSpPr>
            <a:spLocks noGrp="1"/>
          </p:cNvSpPr>
          <p:nvPr>
            <p:ph type="sldNum" sz="quarter" idx="12"/>
          </p:nvPr>
        </p:nvSpPr>
        <p:spPr/>
        <p:txBody>
          <a:bodyPr/>
          <a:lstStyle/>
          <a:p>
            <a:fld id="{F1B32D6A-99A0-42BA-AFA5-F8D2B99ED962}" type="slidenum">
              <a:rPr lang="en-US" altLang="en-US" smtClean="0"/>
              <a:pPr/>
              <a:t>46</a:t>
            </a:fld>
            <a:endParaRPr lang="en-US" altLang="en-US"/>
          </a:p>
        </p:txBody>
      </p:sp>
    </p:spTree>
    <p:extLst>
      <p:ext uri="{BB962C8B-B14F-4D97-AF65-F5344CB8AC3E}">
        <p14:creationId xmlns:p14="http://schemas.microsoft.com/office/powerpoint/2010/main" val="16897265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a:extLst>
              <a:ext uri="{FF2B5EF4-FFF2-40B4-BE49-F238E27FC236}">
                <a16:creationId xmlns:a16="http://schemas.microsoft.com/office/drawing/2014/main" id="{CB4078D8-1832-4F76-B63C-9778567D337B}"/>
              </a:ext>
            </a:extLst>
          </p:cNvPr>
          <p:cNvSpPr txBox="1">
            <a:spLocks noChangeArrowheads="1"/>
          </p:cNvSpPr>
          <p:nvPr/>
        </p:nvSpPr>
        <p:spPr bwMode="auto">
          <a:xfrm>
            <a:off x="533400" y="289679"/>
            <a:ext cx="8305800" cy="3139321"/>
          </a:xfrm>
          <a:prstGeom prst="rect">
            <a:avLst/>
          </a:prstGeom>
          <a:noFill/>
          <a:ln w="9525">
            <a:noFill/>
            <a:miter lim="800000"/>
            <a:headEnd/>
            <a:tailEnd/>
          </a:ln>
          <a:effectLst/>
        </p:spPr>
        <p:txBody>
          <a:bodyPr>
            <a:spAutoFit/>
          </a:bodyPr>
          <a:lstStyle/>
          <a:p>
            <a:pPr algn="l">
              <a:defRPr/>
            </a:pPr>
            <a:r>
              <a:rPr lang="en-US" sz="2400" dirty="0">
                <a:latin typeface="Tahoma" charset="0"/>
              </a:rPr>
              <a:t>Breaking down the 192.168.12.0 network into four subnets required borrowing 2 host bits, therefore</a:t>
            </a:r>
          </a:p>
          <a:p>
            <a:pPr marL="800100" lvl="1" indent="-342900" algn="l">
              <a:buFont typeface="Arial" panose="020B0604020202020204" pitchFamily="34" charset="0"/>
              <a:buChar char="•"/>
              <a:defRPr/>
            </a:pPr>
            <a:r>
              <a:rPr lang="en-US" sz="2400" dirty="0">
                <a:latin typeface="Tahoma" charset="0"/>
              </a:rPr>
              <a:t>x=2</a:t>
            </a:r>
          </a:p>
          <a:p>
            <a:pPr marL="800100" lvl="1" indent="-342900" algn="l">
              <a:buFont typeface="Arial" panose="020B0604020202020204" pitchFamily="34" charset="0"/>
              <a:buChar char="•"/>
              <a:defRPr/>
            </a:pPr>
            <a:r>
              <a:rPr lang="en-US" sz="2400" dirty="0">
                <a:latin typeface="Tahoma" charset="0"/>
              </a:rPr>
              <a:t>y=8 (for a class C network)</a:t>
            </a:r>
          </a:p>
          <a:p>
            <a:pPr marL="800100" lvl="1" indent="-342900" algn="l">
              <a:buFont typeface="Arial" panose="020B0604020202020204" pitchFamily="34" charset="0"/>
              <a:buChar char="•"/>
              <a:defRPr/>
            </a:pPr>
            <a:endParaRPr lang="en-US" sz="2400" dirty="0">
              <a:latin typeface="Tahoma" charset="0"/>
            </a:endParaRPr>
          </a:p>
          <a:p>
            <a:pPr algn="l">
              <a:defRPr/>
            </a:pPr>
            <a:r>
              <a:rPr lang="en-US" sz="2400" dirty="0">
                <a:latin typeface="Tahoma" charset="0"/>
              </a:rPr>
              <a:t>The number of subnets created = 2</a:t>
            </a:r>
            <a:r>
              <a:rPr lang="en-US" sz="2400" baseline="30000" dirty="0">
                <a:latin typeface="Tahoma" charset="0"/>
              </a:rPr>
              <a:t>2</a:t>
            </a:r>
            <a:r>
              <a:rPr lang="en-US" sz="2400" dirty="0">
                <a:latin typeface="Tahoma" charset="0"/>
              </a:rPr>
              <a:t> = 4</a:t>
            </a:r>
          </a:p>
          <a:p>
            <a:pPr algn="l">
              <a:defRPr/>
            </a:pPr>
            <a:r>
              <a:rPr lang="en-US" sz="2400" dirty="0">
                <a:latin typeface="Tahoma" charset="0"/>
              </a:rPr>
              <a:t>The number of hosts/subnet = 2</a:t>
            </a:r>
            <a:r>
              <a:rPr lang="en-US" sz="2400" baseline="30000" dirty="0">
                <a:latin typeface="Tahoma" charset="0"/>
              </a:rPr>
              <a:t>(8-2) </a:t>
            </a:r>
            <a:r>
              <a:rPr lang="en-US" sz="2400" dirty="0">
                <a:latin typeface="Tahoma" charset="0"/>
              </a:rPr>
              <a:t>– 2 = 62</a:t>
            </a:r>
          </a:p>
          <a:p>
            <a:pPr>
              <a:spcBef>
                <a:spcPct val="50000"/>
              </a:spcBef>
              <a:defRPr/>
            </a:pPr>
            <a:endParaRPr lang="en-US" sz="2000" dirty="0">
              <a:effectLst>
                <a:outerShdw blurRad="38100" dist="38100" dir="2700000" algn="tl">
                  <a:srgbClr val="000000"/>
                </a:outerShdw>
              </a:effectLst>
              <a:latin typeface="Verdana" pitchFamily="34" charset="0"/>
            </a:endParaRPr>
          </a:p>
        </p:txBody>
      </p:sp>
      <p:pic>
        <p:nvPicPr>
          <p:cNvPr id="5" name="Picture 3">
            <a:extLst>
              <a:ext uri="{FF2B5EF4-FFF2-40B4-BE49-F238E27FC236}">
                <a16:creationId xmlns:a16="http://schemas.microsoft.com/office/drawing/2014/main" id="{CD9D97AA-E532-47A9-B122-60437E03D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2" y="3335215"/>
            <a:ext cx="8893175"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7224F58-905F-4C3B-BD6F-809E0FE2B716}"/>
              </a:ext>
            </a:extLst>
          </p:cNvPr>
          <p:cNvSpPr>
            <a:spLocks noGrp="1"/>
          </p:cNvSpPr>
          <p:nvPr>
            <p:ph type="sldNum" sz="quarter" idx="12"/>
          </p:nvPr>
        </p:nvSpPr>
        <p:spPr/>
        <p:txBody>
          <a:bodyPr/>
          <a:lstStyle/>
          <a:p>
            <a:fld id="{F1B32D6A-99A0-42BA-AFA5-F8D2B99ED962}" type="slidenum">
              <a:rPr lang="en-US" altLang="en-US" smtClean="0"/>
              <a:pPr/>
              <a:t>47</a:t>
            </a:fld>
            <a:endParaRPr lang="en-US" altLang="en-US"/>
          </a:p>
        </p:txBody>
      </p:sp>
    </p:spTree>
    <p:extLst>
      <p:ext uri="{BB962C8B-B14F-4D97-AF65-F5344CB8AC3E}">
        <p14:creationId xmlns:p14="http://schemas.microsoft.com/office/powerpoint/2010/main" val="13319144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pPr>
              <a:defRPr/>
            </a:pPr>
            <a:r>
              <a:rPr lang="en-US" dirty="0" err="1">
                <a:effectLst/>
              </a:rPr>
              <a:t>Subnetting</a:t>
            </a:r>
            <a:endParaRPr lang="en-US" dirty="0">
              <a:effectLst/>
            </a:endParaRPr>
          </a:p>
        </p:txBody>
      </p:sp>
      <p:sp>
        <p:nvSpPr>
          <p:cNvPr id="26627" name="Content Placeholder 2"/>
          <p:cNvSpPr>
            <a:spLocks noGrp="1"/>
          </p:cNvSpPr>
          <p:nvPr>
            <p:ph idx="1"/>
          </p:nvPr>
        </p:nvSpPr>
        <p:spPr/>
        <p:txBody>
          <a:bodyPr/>
          <a:lstStyle/>
          <a:p>
            <a:r>
              <a:rPr lang="en-US" altLang="en-US" sz="2800" dirty="0"/>
              <a:t>For example: For a class C address 192.16.8.0, if 3 bits are used for subnetting</a:t>
            </a:r>
          </a:p>
          <a:p>
            <a:pPr lvl="1"/>
            <a:r>
              <a:rPr lang="en-US" altLang="en-US" sz="2600" dirty="0"/>
              <a:t>Subnet mask: 255.255.255.224</a:t>
            </a:r>
          </a:p>
          <a:p>
            <a:pPr lvl="2"/>
            <a:r>
              <a:rPr lang="en-US" altLang="en-US" sz="2400" dirty="0"/>
              <a:t>(last 8 bits: 1110 0000)</a:t>
            </a:r>
          </a:p>
          <a:p>
            <a:pPr lvl="1"/>
            <a:r>
              <a:rPr lang="en-US" altLang="en-US" sz="2600" dirty="0"/>
              <a:t>No. of subnets: 2</a:t>
            </a:r>
            <a:r>
              <a:rPr lang="en-US" altLang="en-US" sz="2600" baseline="30000" dirty="0"/>
              <a:t>3</a:t>
            </a:r>
            <a:r>
              <a:rPr lang="en-US" altLang="en-US" sz="2600" dirty="0"/>
              <a:t> = 8</a:t>
            </a:r>
          </a:p>
          <a:p>
            <a:pPr lvl="1"/>
            <a:r>
              <a:rPr lang="en-US" altLang="en-US" sz="2600" dirty="0"/>
              <a:t>No. of hosts per subnet: 2</a:t>
            </a:r>
            <a:r>
              <a:rPr lang="en-US" altLang="en-US" sz="2600" baseline="30000" dirty="0"/>
              <a:t>5</a:t>
            </a:r>
            <a:r>
              <a:rPr lang="en-US" altLang="en-US" sz="2600" dirty="0"/>
              <a:t> – 2 = 30</a:t>
            </a:r>
          </a:p>
          <a:p>
            <a:r>
              <a:rPr lang="en-US" altLang="en-US" sz="2800" dirty="0"/>
              <a:t>For the lowest subnet</a:t>
            </a:r>
          </a:p>
          <a:p>
            <a:pPr lvl="1"/>
            <a:r>
              <a:rPr lang="en-US" altLang="en-US" sz="2400" dirty="0"/>
              <a:t>Address range: </a:t>
            </a:r>
            <a:r>
              <a:rPr lang="en-US" altLang="en-US" sz="2600" dirty="0"/>
              <a:t>192.16.8.1 – 192.16.8.30</a:t>
            </a:r>
          </a:p>
          <a:p>
            <a:pPr lvl="1"/>
            <a:r>
              <a:rPr lang="en-US" altLang="en-US" sz="2600" dirty="0"/>
              <a:t>Subnet address: 192.16.8.0</a:t>
            </a:r>
          </a:p>
          <a:p>
            <a:pPr lvl="1"/>
            <a:r>
              <a:rPr lang="en-US" altLang="en-US" sz="2600" dirty="0"/>
              <a:t>Broadcast address: 192.16.8.31</a:t>
            </a:r>
          </a:p>
        </p:txBody>
      </p:sp>
      <p:sp>
        <p:nvSpPr>
          <p:cNvPr id="3" name="Slide Number Placeholder 2">
            <a:extLst>
              <a:ext uri="{FF2B5EF4-FFF2-40B4-BE49-F238E27FC236}">
                <a16:creationId xmlns:a16="http://schemas.microsoft.com/office/drawing/2014/main" id="{046E530D-EE8C-4542-8954-9C2DD3FBEE11}"/>
              </a:ext>
            </a:extLst>
          </p:cNvPr>
          <p:cNvSpPr>
            <a:spLocks noGrp="1"/>
          </p:cNvSpPr>
          <p:nvPr>
            <p:ph type="sldNum" sz="quarter" idx="12"/>
          </p:nvPr>
        </p:nvSpPr>
        <p:spPr/>
        <p:txBody>
          <a:bodyPr/>
          <a:lstStyle/>
          <a:p>
            <a:fld id="{43ECB62F-E19C-4536-87F4-3D10AE92C629}" type="slidenum">
              <a:rPr lang="en-US" altLang="en-US" smtClean="0"/>
              <a:pPr/>
              <a:t>48</a:t>
            </a:fld>
            <a:endParaRPr lang="en-US" altLang="en-US"/>
          </a:p>
        </p:txBody>
      </p:sp>
    </p:spTree>
    <p:extLst>
      <p:ext uri="{BB962C8B-B14F-4D97-AF65-F5344CB8AC3E}">
        <p14:creationId xmlns:p14="http://schemas.microsoft.com/office/powerpoint/2010/main" val="2580638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ext Box 2">
            <a:extLst>
              <a:ext uri="{FF2B5EF4-FFF2-40B4-BE49-F238E27FC236}">
                <a16:creationId xmlns:a16="http://schemas.microsoft.com/office/drawing/2014/main" id="{9F2A4477-FCD5-455A-B2C5-0E4AEC34E87D}"/>
              </a:ext>
            </a:extLst>
          </p:cNvPr>
          <p:cNvSpPr txBox="1">
            <a:spLocks noChangeArrowheads="1"/>
          </p:cNvSpPr>
          <p:nvPr/>
        </p:nvSpPr>
        <p:spPr bwMode="auto">
          <a:xfrm>
            <a:off x="685800" y="1219200"/>
            <a:ext cx="7772400" cy="4893647"/>
          </a:xfrm>
          <a:prstGeom prst="rect">
            <a:avLst/>
          </a:prstGeom>
          <a:noFill/>
          <a:ln w="9525">
            <a:noFill/>
            <a:miter lim="800000"/>
            <a:headEnd/>
            <a:tailEnd/>
          </a:ln>
          <a:effectLst/>
        </p:spPr>
        <p:txBody>
          <a:bodyPr>
            <a:spAutoFit/>
          </a:bodyPr>
          <a:lstStyle/>
          <a:p>
            <a:pPr algn="l">
              <a:spcBef>
                <a:spcPct val="50000"/>
              </a:spcBef>
              <a:defRPr/>
            </a:pPr>
            <a:r>
              <a:rPr lang="en-US" sz="2400" b="1" dirty="0">
                <a:latin typeface="Arial" charset="0"/>
              </a:rPr>
              <a:t>Example</a:t>
            </a:r>
          </a:p>
          <a:p>
            <a:pPr algn="l">
              <a:spcBef>
                <a:spcPct val="50000"/>
              </a:spcBef>
              <a:defRPr/>
            </a:pPr>
            <a:endParaRPr lang="en-US" sz="2400" b="1" dirty="0">
              <a:latin typeface="Arial" charset="0"/>
            </a:endParaRPr>
          </a:p>
          <a:p>
            <a:pPr algn="l">
              <a:spcBef>
                <a:spcPct val="50000"/>
              </a:spcBef>
              <a:defRPr/>
            </a:pPr>
            <a:r>
              <a:rPr lang="en-US" sz="2400" dirty="0">
                <a:latin typeface="Arial" charset="0"/>
              </a:rPr>
              <a:t>Given a network address of 10.0.0.0, divide the network into 8 subnets.  Specify the subnet mask, the number of usable hosts/subnet, subnet addresses and broadcast addresses.</a:t>
            </a:r>
          </a:p>
          <a:p>
            <a:pPr algn="l">
              <a:spcBef>
                <a:spcPct val="50000"/>
              </a:spcBef>
              <a:defRPr/>
            </a:pPr>
            <a:endParaRPr lang="en-US" sz="2400" dirty="0"/>
          </a:p>
          <a:p>
            <a:pPr algn="l">
              <a:spcBef>
                <a:spcPct val="50000"/>
              </a:spcBef>
              <a:defRPr/>
            </a:pPr>
            <a:r>
              <a:rPr lang="en-US" sz="2400" dirty="0">
                <a:latin typeface="Arial" charset="0"/>
              </a:rPr>
              <a:t>Answer:</a:t>
            </a:r>
          </a:p>
          <a:p>
            <a:pPr algn="l">
              <a:spcBef>
                <a:spcPct val="50000"/>
              </a:spcBef>
              <a:defRPr/>
            </a:pPr>
            <a:endParaRPr lang="en-US" sz="2400" dirty="0">
              <a:latin typeface="Arial" charset="0"/>
            </a:endParaRPr>
          </a:p>
          <a:p>
            <a:pPr>
              <a:spcBef>
                <a:spcPct val="50000"/>
              </a:spcBef>
              <a:defRPr/>
            </a:pPr>
            <a:endParaRPr lang="en-US" sz="2400" dirty="0">
              <a:effectLst>
                <a:outerShdw blurRad="38100" dist="38100" dir="2700000" algn="tl">
                  <a:srgbClr val="000000"/>
                </a:outerShdw>
              </a:effectLst>
              <a:latin typeface="Arial" charset="0"/>
            </a:endParaRPr>
          </a:p>
        </p:txBody>
      </p:sp>
      <p:sp>
        <p:nvSpPr>
          <p:cNvPr id="2" name="Slide Number Placeholder 1">
            <a:extLst>
              <a:ext uri="{FF2B5EF4-FFF2-40B4-BE49-F238E27FC236}">
                <a16:creationId xmlns:a16="http://schemas.microsoft.com/office/drawing/2014/main" id="{22AA292C-5300-48A4-BFF6-55CAC7707151}"/>
              </a:ext>
            </a:extLst>
          </p:cNvPr>
          <p:cNvSpPr>
            <a:spLocks noGrp="1"/>
          </p:cNvSpPr>
          <p:nvPr>
            <p:ph type="sldNum" sz="quarter" idx="12"/>
          </p:nvPr>
        </p:nvSpPr>
        <p:spPr/>
        <p:txBody>
          <a:bodyPr/>
          <a:lstStyle/>
          <a:p>
            <a:fld id="{F1B32D6A-99A0-42BA-AFA5-F8D2B99ED962}" type="slidenum">
              <a:rPr lang="en-US" altLang="en-US" smtClean="0"/>
              <a:pPr/>
              <a:t>49</a:t>
            </a:fld>
            <a:endParaRPr lang="en-US" altLang="en-US"/>
          </a:p>
        </p:txBody>
      </p:sp>
    </p:spTree>
    <p:extLst>
      <p:ext uri="{BB962C8B-B14F-4D97-AF65-F5344CB8AC3E}">
        <p14:creationId xmlns:p14="http://schemas.microsoft.com/office/powerpoint/2010/main" val="1920852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7595FCF3-FC22-4C13-923A-0E7725553888}"/>
              </a:ext>
            </a:extLst>
          </p:cNvPr>
          <p:cNvSpPr>
            <a:spLocks noGrp="1" noChangeArrowheads="1"/>
          </p:cNvSpPr>
          <p:nvPr>
            <p:ph type="title"/>
          </p:nvPr>
        </p:nvSpPr>
        <p:spPr/>
        <p:txBody>
          <a:bodyPr/>
          <a:lstStyle/>
          <a:p>
            <a:pPr eaLnBrk="1" hangingPunct="1">
              <a:defRPr/>
            </a:pPr>
            <a:r>
              <a:rPr lang="en-US" dirty="0">
                <a:effectLst/>
              </a:rPr>
              <a:t>Binary – Decimal Conversion</a:t>
            </a:r>
          </a:p>
        </p:txBody>
      </p:sp>
      <p:sp>
        <p:nvSpPr>
          <p:cNvPr id="367619" name="Rectangle 3">
            <a:extLst>
              <a:ext uri="{FF2B5EF4-FFF2-40B4-BE49-F238E27FC236}">
                <a16:creationId xmlns:a16="http://schemas.microsoft.com/office/drawing/2014/main" id="{9B4DE87C-B25C-4620-93EA-5F80497C1F61}"/>
              </a:ext>
            </a:extLst>
          </p:cNvPr>
          <p:cNvSpPr>
            <a:spLocks noGrp="1" noChangeArrowheads="1"/>
          </p:cNvSpPr>
          <p:nvPr>
            <p:ph type="body" idx="1"/>
          </p:nvPr>
        </p:nvSpPr>
        <p:spPr/>
        <p:txBody>
          <a:bodyPr/>
          <a:lstStyle/>
          <a:p>
            <a:pPr eaLnBrk="1" hangingPunct="1">
              <a:defRPr/>
            </a:pPr>
            <a:r>
              <a:rPr lang="en-US" sz="2800" dirty="0"/>
              <a:t>Binary numbers are represented as a logical 0 or logical 1 in base 2 format. </a:t>
            </a:r>
          </a:p>
          <a:p>
            <a:pPr lvl="1" eaLnBrk="1" hangingPunct="1">
              <a:defRPr/>
            </a:pPr>
            <a:r>
              <a:rPr lang="en-US" sz="2600" dirty="0"/>
              <a:t>each number has a place value of 2</a:t>
            </a:r>
            <a:r>
              <a:rPr lang="en-US" sz="2600" b="1" baseline="30000" dirty="0"/>
              <a:t>n</a:t>
            </a:r>
            <a:r>
              <a:rPr lang="en-US" sz="2600" dirty="0"/>
              <a:t> where </a:t>
            </a:r>
            <a:r>
              <a:rPr lang="en-US" sz="2600" i="1" dirty="0"/>
              <a:t>n</a:t>
            </a:r>
            <a:r>
              <a:rPr lang="en-US" sz="2600" dirty="0"/>
              <a:t> is the place value position of the binary digit.  </a:t>
            </a:r>
          </a:p>
          <a:p>
            <a:pPr eaLnBrk="1" hangingPunct="1">
              <a:defRPr/>
            </a:pPr>
            <a:r>
              <a:rPr lang="en-US" sz="2800" dirty="0"/>
              <a:t>The place value start at 2</a:t>
            </a:r>
            <a:r>
              <a:rPr lang="en-US" sz="2800" baseline="30000" dirty="0"/>
              <a:t>0</a:t>
            </a:r>
            <a:r>
              <a:rPr lang="en-US" sz="2800" dirty="0"/>
              <a:t> with the LSB (least significant bit position).   </a:t>
            </a:r>
          </a:p>
          <a:p>
            <a:pPr eaLnBrk="1" hangingPunct="1">
              <a:defRPr/>
            </a:pPr>
            <a:r>
              <a:rPr lang="en-US" sz="2800" dirty="0"/>
              <a:t>Example: the binary number 1 0 1 1 has the place values of 2</a:t>
            </a:r>
            <a:r>
              <a:rPr lang="en-US" sz="2800" baseline="30000" dirty="0"/>
              <a:t>0</a:t>
            </a:r>
            <a:r>
              <a:rPr lang="en-US" sz="2800" dirty="0"/>
              <a:t>  the LSB position to 2</a:t>
            </a:r>
            <a:r>
              <a:rPr lang="en-US" sz="2800" baseline="30000" dirty="0"/>
              <a:t>3</a:t>
            </a:r>
            <a:r>
              <a:rPr lang="en-US" sz="2800" dirty="0"/>
              <a:t>  for the MSB position.</a:t>
            </a:r>
          </a:p>
        </p:txBody>
      </p:sp>
      <p:sp>
        <p:nvSpPr>
          <p:cNvPr id="2" name="Slide Number Placeholder 1">
            <a:extLst>
              <a:ext uri="{FF2B5EF4-FFF2-40B4-BE49-F238E27FC236}">
                <a16:creationId xmlns:a16="http://schemas.microsoft.com/office/drawing/2014/main" id="{E52AB4C8-E01D-4763-8BC3-59213FAF2706}"/>
              </a:ext>
            </a:extLst>
          </p:cNvPr>
          <p:cNvSpPr>
            <a:spLocks noGrp="1"/>
          </p:cNvSpPr>
          <p:nvPr>
            <p:ph type="sldNum" sz="quarter" idx="12"/>
          </p:nvPr>
        </p:nvSpPr>
        <p:spPr/>
        <p:txBody>
          <a:bodyPr/>
          <a:lstStyle/>
          <a:p>
            <a:fld id="{43ECB62F-E19C-4536-87F4-3D10AE92C629}" type="slidenum">
              <a:rPr lang="en-US" altLang="en-US" smtClean="0"/>
              <a:pPr/>
              <a:t>5</a:t>
            </a:fld>
            <a:endParaRPr lang="en-US" altLang="en-US"/>
          </a:p>
        </p:txBody>
      </p:sp>
    </p:spTree>
    <p:extLst>
      <p:ext uri="{BB962C8B-B14F-4D97-AF65-F5344CB8AC3E}">
        <p14:creationId xmlns:p14="http://schemas.microsoft.com/office/powerpoint/2010/main" val="343762281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a:extLst>
              <a:ext uri="{FF2B5EF4-FFF2-40B4-BE49-F238E27FC236}">
                <a16:creationId xmlns:a16="http://schemas.microsoft.com/office/drawing/2014/main" id="{76AEBEA2-D137-48AA-9EA5-0F440C85FBBF}"/>
              </a:ext>
            </a:extLst>
          </p:cNvPr>
          <p:cNvGraphicFramePr>
            <a:graphicFrameLocks noChangeAspect="1"/>
          </p:cNvGraphicFramePr>
          <p:nvPr/>
        </p:nvGraphicFramePr>
        <p:xfrm>
          <a:off x="375968" y="685800"/>
          <a:ext cx="8392063" cy="4800600"/>
        </p:xfrm>
        <a:graphic>
          <a:graphicData uri="http://schemas.openxmlformats.org/presentationml/2006/ole">
            <mc:AlternateContent xmlns:mc="http://schemas.openxmlformats.org/markup-compatibility/2006">
              <mc:Choice xmlns:v="urn:schemas-microsoft-com:vml" Requires="v">
                <p:oleObj spid="_x0000_s5136" name="Bitmap Image" r:id="rId3" imgW="5095238" imgH="2914286" progId="Paint.Picture">
                  <p:embed/>
                </p:oleObj>
              </mc:Choice>
              <mc:Fallback>
                <p:oleObj name="Bitmap Image" r:id="rId3" imgW="5095238" imgH="2914286" progId="Paint.Picture">
                  <p:embed/>
                  <p:pic>
                    <p:nvPicPr>
                      <p:cNvPr id="23554" name="Object 2">
                        <a:extLst>
                          <a:ext uri="{FF2B5EF4-FFF2-40B4-BE49-F238E27FC236}">
                            <a16:creationId xmlns:a16="http://schemas.microsoft.com/office/drawing/2014/main" id="{76AEBEA2-D137-48AA-9EA5-0F440C85F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968" y="685800"/>
                        <a:ext cx="8392063" cy="4800600"/>
                      </a:xfrm>
                      <a:prstGeom prst="rect">
                        <a:avLst/>
                      </a:prstGeom>
                      <a:no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541E4597-9345-4E1E-92CF-1A8D6383A035}"/>
              </a:ext>
            </a:extLst>
          </p:cNvPr>
          <p:cNvSpPr>
            <a:spLocks noGrp="1"/>
          </p:cNvSpPr>
          <p:nvPr>
            <p:ph type="sldNum" sz="quarter" idx="12"/>
          </p:nvPr>
        </p:nvSpPr>
        <p:spPr/>
        <p:txBody>
          <a:bodyPr/>
          <a:lstStyle/>
          <a:p>
            <a:fld id="{F1B32D6A-99A0-42BA-AFA5-F8D2B99ED962}" type="slidenum">
              <a:rPr lang="en-US" altLang="en-US" smtClean="0"/>
              <a:pPr/>
              <a:t>50</a:t>
            </a:fld>
            <a:endParaRPr lang="en-US" altLang="en-US"/>
          </a:p>
        </p:txBody>
      </p:sp>
    </p:spTree>
    <p:extLst>
      <p:ext uri="{BB962C8B-B14F-4D97-AF65-F5344CB8AC3E}">
        <p14:creationId xmlns:p14="http://schemas.microsoft.com/office/powerpoint/2010/main" val="36233346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2" name="Text Box 4">
            <a:extLst>
              <a:ext uri="{FF2B5EF4-FFF2-40B4-BE49-F238E27FC236}">
                <a16:creationId xmlns:a16="http://schemas.microsoft.com/office/drawing/2014/main" id="{99029212-C6B9-418A-ABF8-D418AFDAA732}"/>
              </a:ext>
            </a:extLst>
          </p:cNvPr>
          <p:cNvSpPr txBox="1">
            <a:spLocks noChangeArrowheads="1"/>
          </p:cNvSpPr>
          <p:nvPr/>
        </p:nvSpPr>
        <p:spPr bwMode="auto">
          <a:xfrm>
            <a:off x="685800" y="381000"/>
            <a:ext cx="7772400" cy="1754326"/>
          </a:xfrm>
          <a:prstGeom prst="rect">
            <a:avLst/>
          </a:prstGeom>
          <a:noFill/>
          <a:ln w="9525">
            <a:noFill/>
            <a:miter lim="800000"/>
            <a:headEnd/>
            <a:tailEnd/>
          </a:ln>
          <a:effectLst/>
        </p:spPr>
        <p:txBody>
          <a:bodyPr>
            <a:spAutoFit/>
          </a:bodyPr>
          <a:lstStyle/>
          <a:p>
            <a:pPr algn="l">
              <a:spcBef>
                <a:spcPct val="50000"/>
              </a:spcBef>
              <a:defRPr/>
            </a:pPr>
            <a:r>
              <a:rPr lang="en-US" sz="2400" b="1" dirty="0">
                <a:latin typeface="Arial" charset="0"/>
              </a:rPr>
              <a:t>Example</a:t>
            </a:r>
          </a:p>
          <a:p>
            <a:pPr algn="l">
              <a:spcBef>
                <a:spcPct val="50000"/>
              </a:spcBef>
              <a:defRPr/>
            </a:pPr>
            <a:r>
              <a:rPr lang="en-US" sz="2400" dirty="0">
                <a:latin typeface="Arial" charset="0"/>
              </a:rPr>
              <a:t>Determine the subnet mask needed for the router link shown.  Only two host addresses are required for this router-to-router link.</a:t>
            </a:r>
          </a:p>
        </p:txBody>
      </p:sp>
      <p:graphicFrame>
        <p:nvGraphicFramePr>
          <p:cNvPr id="27651" name="Object 5">
            <a:extLst>
              <a:ext uri="{FF2B5EF4-FFF2-40B4-BE49-F238E27FC236}">
                <a16:creationId xmlns:a16="http://schemas.microsoft.com/office/drawing/2014/main" id="{08BDA02A-4197-44EB-85D8-A8306EF5793A}"/>
              </a:ext>
            </a:extLst>
          </p:cNvPr>
          <p:cNvGraphicFramePr>
            <a:graphicFrameLocks noChangeAspect="1"/>
          </p:cNvGraphicFramePr>
          <p:nvPr/>
        </p:nvGraphicFramePr>
        <p:xfrm>
          <a:off x="1600200" y="2345531"/>
          <a:ext cx="5619750" cy="2166937"/>
        </p:xfrm>
        <a:graphic>
          <a:graphicData uri="http://schemas.openxmlformats.org/presentationml/2006/ole">
            <mc:AlternateContent xmlns:mc="http://schemas.openxmlformats.org/markup-compatibility/2006">
              <mc:Choice xmlns:v="urn:schemas-microsoft-com:vml" Requires="v">
                <p:oleObj spid="_x0000_s6160" name="Bitmap Image" r:id="rId3" imgW="3161905" imgH="1219370" progId="Paint.Picture">
                  <p:embed/>
                </p:oleObj>
              </mc:Choice>
              <mc:Fallback>
                <p:oleObj name="Bitmap Image" r:id="rId3" imgW="3161905" imgH="1219370" progId="Paint.Picture">
                  <p:embed/>
                  <p:pic>
                    <p:nvPicPr>
                      <p:cNvPr id="27651" name="Object 5">
                        <a:extLst>
                          <a:ext uri="{FF2B5EF4-FFF2-40B4-BE49-F238E27FC236}">
                            <a16:creationId xmlns:a16="http://schemas.microsoft.com/office/drawing/2014/main" id="{08BDA02A-4197-44EB-85D8-A8306EF57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345531"/>
                        <a:ext cx="5619750" cy="216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822B7105-AF9C-44CB-AE4E-4BF5F85F2163}"/>
              </a:ext>
            </a:extLst>
          </p:cNvPr>
          <p:cNvSpPr txBox="1"/>
          <p:nvPr/>
        </p:nvSpPr>
        <p:spPr>
          <a:xfrm>
            <a:off x="703634" y="5257800"/>
            <a:ext cx="5619750" cy="738664"/>
          </a:xfrm>
          <a:prstGeom prst="rect">
            <a:avLst/>
          </a:prstGeom>
          <a:noFill/>
        </p:spPr>
        <p:txBody>
          <a:bodyPr wrap="square" rtlCol="0">
            <a:spAutoFit/>
          </a:bodyPr>
          <a:lstStyle/>
          <a:p>
            <a:pPr algn="l"/>
            <a:r>
              <a:rPr lang="en-CA" dirty="0"/>
              <a:t> </a:t>
            </a:r>
            <a:r>
              <a:rPr lang="en-US" sz="2400" b="1" dirty="0"/>
              <a:t>Answer:    255.255.255.252</a:t>
            </a:r>
          </a:p>
          <a:p>
            <a:endParaRPr lang="en-CA" dirty="0"/>
          </a:p>
        </p:txBody>
      </p:sp>
      <p:sp>
        <p:nvSpPr>
          <p:cNvPr id="3" name="Slide Number Placeholder 2">
            <a:extLst>
              <a:ext uri="{FF2B5EF4-FFF2-40B4-BE49-F238E27FC236}">
                <a16:creationId xmlns:a16="http://schemas.microsoft.com/office/drawing/2014/main" id="{65078702-0459-4991-9E2D-B863AFF2AC05}"/>
              </a:ext>
            </a:extLst>
          </p:cNvPr>
          <p:cNvSpPr>
            <a:spLocks noGrp="1"/>
          </p:cNvSpPr>
          <p:nvPr>
            <p:ph type="sldNum" sz="quarter" idx="12"/>
          </p:nvPr>
        </p:nvSpPr>
        <p:spPr/>
        <p:txBody>
          <a:bodyPr/>
          <a:lstStyle/>
          <a:p>
            <a:fld id="{F1B32D6A-99A0-42BA-AFA5-F8D2B99ED962}" type="slidenum">
              <a:rPr lang="en-US" altLang="en-US" smtClean="0"/>
              <a:pPr/>
              <a:t>51</a:t>
            </a:fld>
            <a:endParaRPr lang="en-US" altLang="en-US"/>
          </a:p>
        </p:txBody>
      </p:sp>
    </p:spTree>
    <p:extLst>
      <p:ext uri="{BB962C8B-B14F-4D97-AF65-F5344CB8AC3E}">
        <p14:creationId xmlns:p14="http://schemas.microsoft.com/office/powerpoint/2010/main" val="4251210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a:extLst>
              <a:ext uri="{FF2B5EF4-FFF2-40B4-BE49-F238E27FC236}">
                <a16:creationId xmlns:a16="http://schemas.microsoft.com/office/drawing/2014/main" id="{D2F80458-7485-4C7B-B54C-634E63618ABB}"/>
              </a:ext>
            </a:extLst>
          </p:cNvPr>
          <p:cNvSpPr>
            <a:spLocks noGrp="1" noChangeArrowheads="1"/>
          </p:cNvSpPr>
          <p:nvPr>
            <p:ph type="title"/>
          </p:nvPr>
        </p:nvSpPr>
        <p:spPr/>
        <p:txBody>
          <a:bodyPr/>
          <a:lstStyle/>
          <a:p>
            <a:pPr eaLnBrk="1" hangingPunct="1">
              <a:defRPr/>
            </a:pPr>
            <a:r>
              <a:rPr lang="en-US" dirty="0">
                <a:effectLst/>
              </a:rPr>
              <a:t>Subnet Mask</a:t>
            </a:r>
          </a:p>
        </p:txBody>
      </p:sp>
      <p:sp>
        <p:nvSpPr>
          <p:cNvPr id="494595" name="Rectangle 3">
            <a:extLst>
              <a:ext uri="{FF2B5EF4-FFF2-40B4-BE49-F238E27FC236}">
                <a16:creationId xmlns:a16="http://schemas.microsoft.com/office/drawing/2014/main" id="{D220356E-25FC-43EC-8725-E3AAAA6E3A2D}"/>
              </a:ext>
            </a:extLst>
          </p:cNvPr>
          <p:cNvSpPr>
            <a:spLocks noGrp="1" noChangeArrowheads="1"/>
          </p:cNvSpPr>
          <p:nvPr>
            <p:ph type="body" idx="1"/>
          </p:nvPr>
        </p:nvSpPr>
        <p:spPr>
          <a:xfrm>
            <a:off x="457200" y="1524000"/>
            <a:ext cx="8229600" cy="4876800"/>
          </a:xfrm>
        </p:spPr>
        <p:txBody>
          <a:bodyPr/>
          <a:lstStyle/>
          <a:p>
            <a:pPr eaLnBrk="1" hangingPunct="1">
              <a:lnSpc>
                <a:spcPct val="90000"/>
              </a:lnSpc>
              <a:defRPr/>
            </a:pPr>
            <a:r>
              <a:rPr lang="en-US" sz="2800" dirty="0"/>
              <a:t>Computer’s use the subnet mask to control data flow within network’s. </a:t>
            </a:r>
          </a:p>
          <a:p>
            <a:pPr eaLnBrk="1" hangingPunct="1">
              <a:lnSpc>
                <a:spcPct val="90000"/>
              </a:lnSpc>
              <a:defRPr/>
            </a:pPr>
            <a:endParaRPr lang="en-US" sz="2800" dirty="0"/>
          </a:p>
          <a:p>
            <a:pPr eaLnBrk="1" hangingPunct="1">
              <a:lnSpc>
                <a:spcPct val="90000"/>
              </a:lnSpc>
              <a:defRPr/>
            </a:pPr>
            <a:r>
              <a:rPr lang="en-US" sz="2800" dirty="0"/>
              <a:t>The subnet mask  is used to determine if the destination IP address is intended for a host in the same LAN or if the data packet should be sent to the gateway IP address of the LAN.  </a:t>
            </a:r>
          </a:p>
          <a:p>
            <a:pPr eaLnBrk="1" hangingPunct="1">
              <a:lnSpc>
                <a:spcPct val="90000"/>
              </a:lnSpc>
              <a:defRPr/>
            </a:pPr>
            <a:endParaRPr lang="en-US" sz="2800" dirty="0"/>
          </a:p>
          <a:p>
            <a:pPr eaLnBrk="1" hangingPunct="1">
              <a:lnSpc>
                <a:spcPct val="90000"/>
              </a:lnSpc>
              <a:defRPr/>
            </a:pPr>
            <a:r>
              <a:rPr lang="en-US" sz="2800" dirty="0"/>
              <a:t>The gateway IP address is typically the physical network interface on a layer 3 switch or a router.</a:t>
            </a:r>
          </a:p>
        </p:txBody>
      </p:sp>
      <p:sp>
        <p:nvSpPr>
          <p:cNvPr id="2" name="Slide Number Placeholder 1">
            <a:extLst>
              <a:ext uri="{FF2B5EF4-FFF2-40B4-BE49-F238E27FC236}">
                <a16:creationId xmlns:a16="http://schemas.microsoft.com/office/drawing/2014/main" id="{70F0CA76-81C0-452D-8F0D-11761B3F530D}"/>
              </a:ext>
            </a:extLst>
          </p:cNvPr>
          <p:cNvSpPr>
            <a:spLocks noGrp="1"/>
          </p:cNvSpPr>
          <p:nvPr>
            <p:ph type="sldNum" sz="quarter" idx="12"/>
          </p:nvPr>
        </p:nvSpPr>
        <p:spPr/>
        <p:txBody>
          <a:bodyPr/>
          <a:lstStyle/>
          <a:p>
            <a:fld id="{43ECB62F-E19C-4536-87F4-3D10AE92C629}" type="slidenum">
              <a:rPr lang="en-US" altLang="en-US" smtClean="0"/>
              <a:pPr/>
              <a:t>52</a:t>
            </a:fld>
            <a:endParaRPr lang="en-US" altLang="en-US"/>
          </a:p>
        </p:txBody>
      </p:sp>
    </p:spTree>
    <p:extLst>
      <p:ext uri="{BB962C8B-B14F-4D97-AF65-F5344CB8AC3E}">
        <p14:creationId xmlns:p14="http://schemas.microsoft.com/office/powerpoint/2010/main" val="38151526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a:extLst>
              <a:ext uri="{FF2B5EF4-FFF2-40B4-BE49-F238E27FC236}">
                <a16:creationId xmlns:a16="http://schemas.microsoft.com/office/drawing/2014/main" id="{2618F410-0DAB-4876-9166-01341215E926}"/>
              </a:ext>
            </a:extLst>
          </p:cNvPr>
          <p:cNvSpPr>
            <a:spLocks noGrp="1" noChangeArrowheads="1"/>
          </p:cNvSpPr>
          <p:nvPr>
            <p:ph type="title"/>
          </p:nvPr>
        </p:nvSpPr>
        <p:spPr/>
        <p:txBody>
          <a:bodyPr/>
          <a:lstStyle/>
          <a:p>
            <a:pPr eaLnBrk="1" hangingPunct="1">
              <a:defRPr/>
            </a:pPr>
            <a:r>
              <a:rPr lang="en-US" dirty="0">
                <a:effectLst/>
              </a:rPr>
              <a:t>Subnet Mask</a:t>
            </a:r>
          </a:p>
        </p:txBody>
      </p:sp>
      <p:sp>
        <p:nvSpPr>
          <p:cNvPr id="495619" name="Rectangle 3">
            <a:extLst>
              <a:ext uri="{FF2B5EF4-FFF2-40B4-BE49-F238E27FC236}">
                <a16:creationId xmlns:a16="http://schemas.microsoft.com/office/drawing/2014/main" id="{52C1A611-675B-42A7-AAAE-15DEA50B6DBE}"/>
              </a:ext>
            </a:extLst>
          </p:cNvPr>
          <p:cNvSpPr>
            <a:spLocks noGrp="1" noChangeArrowheads="1"/>
          </p:cNvSpPr>
          <p:nvPr>
            <p:ph type="body" idx="1"/>
          </p:nvPr>
        </p:nvSpPr>
        <p:spPr>
          <a:xfrm>
            <a:off x="457200" y="1540213"/>
            <a:ext cx="8229600" cy="4876800"/>
          </a:xfrm>
        </p:spPr>
        <p:txBody>
          <a:bodyPr/>
          <a:lstStyle/>
          <a:p>
            <a:pPr eaLnBrk="1" hangingPunct="1">
              <a:lnSpc>
                <a:spcPct val="90000"/>
              </a:lnSpc>
              <a:defRPr/>
            </a:pPr>
            <a:r>
              <a:rPr lang="en-US" sz="2400" dirty="0"/>
              <a:t>For example, assume that the IP address of the computer in the LAN is 172.16.35.3.  </a:t>
            </a:r>
          </a:p>
          <a:p>
            <a:pPr eaLnBrk="1" hangingPunct="1">
              <a:lnSpc>
                <a:spcPct val="90000"/>
              </a:lnSpc>
              <a:defRPr/>
            </a:pPr>
            <a:endParaRPr lang="en-US" sz="2400" dirty="0"/>
          </a:p>
          <a:p>
            <a:pPr eaLnBrk="1" hangingPunct="1">
              <a:lnSpc>
                <a:spcPct val="90000"/>
              </a:lnSpc>
              <a:defRPr/>
            </a:pPr>
            <a:r>
              <a:rPr lang="en-US" sz="2400" dirty="0"/>
              <a:t>A subnet mask of 255.255.255.0 is being used.  This means that that all data packets with an IP address between 172.16.35.0 and 172.16.35.255 stay in the LAN.  </a:t>
            </a:r>
          </a:p>
          <a:p>
            <a:pPr eaLnBrk="1" hangingPunct="1">
              <a:lnSpc>
                <a:spcPct val="90000"/>
              </a:lnSpc>
              <a:defRPr/>
            </a:pPr>
            <a:endParaRPr lang="en-US" sz="2400" dirty="0"/>
          </a:p>
          <a:p>
            <a:pPr eaLnBrk="1" hangingPunct="1">
              <a:lnSpc>
                <a:spcPct val="90000"/>
              </a:lnSpc>
              <a:defRPr/>
            </a:pPr>
            <a:r>
              <a:rPr lang="en-US" sz="2400" dirty="0"/>
              <a:t>A data packet with a destination IP address of 172.16.34.15 is sent to the LAN gateway.  The 255.255.255.0 subnet mask indicates that all bits in the first three octets must match each other to stay in this LAN.</a:t>
            </a:r>
            <a:r>
              <a:rPr lang="en-US" sz="2800" dirty="0"/>
              <a:t> </a:t>
            </a:r>
          </a:p>
        </p:txBody>
      </p:sp>
      <p:sp>
        <p:nvSpPr>
          <p:cNvPr id="2" name="Slide Number Placeholder 1">
            <a:extLst>
              <a:ext uri="{FF2B5EF4-FFF2-40B4-BE49-F238E27FC236}">
                <a16:creationId xmlns:a16="http://schemas.microsoft.com/office/drawing/2014/main" id="{D135103D-AAFE-419C-9B7F-E3419383A8E7}"/>
              </a:ext>
            </a:extLst>
          </p:cNvPr>
          <p:cNvSpPr>
            <a:spLocks noGrp="1"/>
          </p:cNvSpPr>
          <p:nvPr>
            <p:ph type="sldNum" sz="quarter" idx="12"/>
          </p:nvPr>
        </p:nvSpPr>
        <p:spPr/>
        <p:txBody>
          <a:bodyPr/>
          <a:lstStyle/>
          <a:p>
            <a:fld id="{43ECB62F-E19C-4536-87F4-3D10AE92C629}" type="slidenum">
              <a:rPr lang="en-US" altLang="en-US" smtClean="0"/>
              <a:pPr/>
              <a:t>53</a:t>
            </a:fld>
            <a:endParaRPr lang="en-US" altLang="en-US"/>
          </a:p>
        </p:txBody>
      </p:sp>
    </p:spTree>
    <p:extLst>
      <p:ext uri="{BB962C8B-B14F-4D97-AF65-F5344CB8AC3E}">
        <p14:creationId xmlns:p14="http://schemas.microsoft.com/office/powerpoint/2010/main" val="1544155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EF38D123-462E-4AC2-8C47-14BE01D29F61}"/>
              </a:ext>
            </a:extLst>
          </p:cNvPr>
          <p:cNvSpPr>
            <a:spLocks noGrp="1" noChangeArrowheads="1"/>
          </p:cNvSpPr>
          <p:nvPr>
            <p:ph type="title"/>
          </p:nvPr>
        </p:nvSpPr>
        <p:spPr/>
        <p:txBody>
          <a:bodyPr/>
          <a:lstStyle/>
          <a:p>
            <a:pPr eaLnBrk="1" hangingPunct="1">
              <a:defRPr/>
            </a:pPr>
            <a:r>
              <a:rPr lang="en-US" dirty="0">
                <a:effectLst/>
              </a:rPr>
              <a:t>Destination Network ?</a:t>
            </a:r>
          </a:p>
        </p:txBody>
      </p:sp>
      <p:sp>
        <p:nvSpPr>
          <p:cNvPr id="496643" name="Rectangle 3">
            <a:extLst>
              <a:ext uri="{FF2B5EF4-FFF2-40B4-BE49-F238E27FC236}">
                <a16:creationId xmlns:a16="http://schemas.microsoft.com/office/drawing/2014/main" id="{667523BF-61F1-4D62-9018-664F492F9695}"/>
              </a:ext>
            </a:extLst>
          </p:cNvPr>
          <p:cNvSpPr>
            <a:spLocks noGrp="1" noChangeArrowheads="1"/>
          </p:cNvSpPr>
          <p:nvPr>
            <p:ph type="body" idx="1"/>
          </p:nvPr>
        </p:nvSpPr>
        <p:spPr>
          <a:xfrm>
            <a:off x="457200" y="1752600"/>
            <a:ext cx="8229600" cy="4648200"/>
          </a:xfrm>
        </p:spPr>
        <p:txBody>
          <a:bodyPr/>
          <a:lstStyle/>
          <a:p>
            <a:pPr eaLnBrk="1" hangingPunct="1">
              <a:lnSpc>
                <a:spcPct val="90000"/>
              </a:lnSpc>
              <a:buFont typeface="Wingdings" panose="05000000000000000000" pitchFamily="2" charset="2"/>
              <a:buNone/>
              <a:defRPr/>
            </a:pPr>
            <a:r>
              <a:rPr lang="en-US" sz="2400" dirty="0"/>
              <a:t>	This can be verified by “ANDing” the subnet mask with the destination address as shown.</a:t>
            </a:r>
          </a:p>
          <a:p>
            <a:pPr eaLnBrk="1" hangingPunct="1">
              <a:lnSpc>
                <a:spcPct val="90000"/>
              </a:lnSpc>
              <a:buFont typeface="Wingdings" panose="05000000000000000000" pitchFamily="2" charset="2"/>
              <a:buNone/>
              <a:defRPr/>
            </a:pPr>
            <a:endParaRPr lang="en-US" sz="2400" dirty="0"/>
          </a:p>
          <a:p>
            <a:pPr eaLnBrk="1" hangingPunct="1">
              <a:lnSpc>
                <a:spcPct val="90000"/>
              </a:lnSpc>
              <a:buFont typeface="Wingdings" panose="05000000000000000000" pitchFamily="2" charset="2"/>
              <a:buNone/>
              <a:defRPr/>
            </a:pPr>
            <a:r>
              <a:rPr lang="en-US" sz="2400" dirty="0"/>
              <a:t>		172.  16. 35.28</a:t>
            </a:r>
            <a:endParaRPr lang="en-US" sz="2400" u="sng" dirty="0"/>
          </a:p>
          <a:p>
            <a:pPr eaLnBrk="1" hangingPunct="1">
              <a:lnSpc>
                <a:spcPct val="90000"/>
              </a:lnSpc>
              <a:buFont typeface="Wingdings" panose="05000000000000000000" pitchFamily="2" charset="2"/>
              <a:buNone/>
              <a:defRPr/>
            </a:pPr>
            <a:r>
              <a:rPr lang="en-US" sz="2400" dirty="0"/>
              <a:t>		</a:t>
            </a:r>
            <a:r>
              <a:rPr lang="en-US" sz="2400" u="sng" dirty="0"/>
              <a:t>255.255.255.0</a:t>
            </a:r>
          </a:p>
          <a:p>
            <a:pPr eaLnBrk="1" hangingPunct="1">
              <a:lnSpc>
                <a:spcPct val="90000"/>
              </a:lnSpc>
              <a:buFont typeface="Wingdings" panose="05000000000000000000" pitchFamily="2" charset="2"/>
              <a:buNone/>
              <a:defRPr/>
            </a:pPr>
            <a:r>
              <a:rPr lang="en-US" sz="2400" dirty="0"/>
              <a:t>		172. 16.  35.0  in the same subnet as the LAN</a:t>
            </a:r>
          </a:p>
          <a:p>
            <a:pPr eaLnBrk="1" hangingPunct="1">
              <a:lnSpc>
                <a:spcPct val="90000"/>
              </a:lnSpc>
              <a:buFont typeface="Wingdings" panose="05000000000000000000" pitchFamily="2" charset="2"/>
              <a:buNone/>
              <a:defRPr/>
            </a:pPr>
            <a:endParaRPr lang="en-US" sz="2400" dirty="0"/>
          </a:p>
          <a:p>
            <a:pPr eaLnBrk="1" hangingPunct="1">
              <a:lnSpc>
                <a:spcPct val="90000"/>
              </a:lnSpc>
              <a:buFont typeface="Wingdings" panose="05000000000000000000" pitchFamily="2" charset="2"/>
              <a:buNone/>
              <a:defRPr/>
            </a:pPr>
            <a:r>
              <a:rPr lang="en-US" sz="2400" dirty="0"/>
              <a:t>		172. 16.  34.15</a:t>
            </a:r>
            <a:endParaRPr lang="en-US" sz="2400" u="sng" dirty="0"/>
          </a:p>
          <a:p>
            <a:pPr eaLnBrk="1" hangingPunct="1">
              <a:lnSpc>
                <a:spcPct val="90000"/>
              </a:lnSpc>
              <a:buFont typeface="Wingdings" panose="05000000000000000000" pitchFamily="2" charset="2"/>
              <a:buNone/>
              <a:defRPr/>
            </a:pPr>
            <a:r>
              <a:rPr lang="en-US" sz="2400" dirty="0"/>
              <a:t>		</a:t>
            </a:r>
            <a:r>
              <a:rPr lang="en-US" sz="2400" u="sng" dirty="0"/>
              <a:t>255.255.255 .0</a:t>
            </a:r>
          </a:p>
          <a:p>
            <a:pPr eaLnBrk="1" hangingPunct="1">
              <a:lnSpc>
                <a:spcPct val="90000"/>
              </a:lnSpc>
              <a:buFont typeface="Wingdings" panose="05000000000000000000" pitchFamily="2" charset="2"/>
              <a:buNone/>
              <a:defRPr/>
            </a:pPr>
            <a:r>
              <a:rPr lang="en-US" sz="2400" dirty="0"/>
              <a:t>		172. 16.  34. 0    not in the same subnet as the LAN</a:t>
            </a:r>
          </a:p>
          <a:p>
            <a:pPr eaLnBrk="1" hangingPunct="1">
              <a:lnSpc>
                <a:spcPct val="90000"/>
              </a:lnSpc>
              <a:buFont typeface="Wingdings" panose="05000000000000000000" pitchFamily="2" charset="2"/>
              <a:buNone/>
              <a:defRPr/>
            </a:pPr>
            <a:r>
              <a:rPr lang="en-US" sz="2400" dirty="0"/>
              <a:t>					- packet sent to the gateway</a:t>
            </a:r>
          </a:p>
        </p:txBody>
      </p:sp>
      <p:sp>
        <p:nvSpPr>
          <p:cNvPr id="2" name="Slide Number Placeholder 1">
            <a:extLst>
              <a:ext uri="{FF2B5EF4-FFF2-40B4-BE49-F238E27FC236}">
                <a16:creationId xmlns:a16="http://schemas.microsoft.com/office/drawing/2014/main" id="{D9E7DCAB-17A7-4FF6-9B2D-537C8B78E259}"/>
              </a:ext>
            </a:extLst>
          </p:cNvPr>
          <p:cNvSpPr>
            <a:spLocks noGrp="1"/>
          </p:cNvSpPr>
          <p:nvPr>
            <p:ph type="sldNum" sz="quarter" idx="12"/>
          </p:nvPr>
        </p:nvSpPr>
        <p:spPr/>
        <p:txBody>
          <a:bodyPr/>
          <a:lstStyle/>
          <a:p>
            <a:fld id="{43ECB62F-E19C-4536-87F4-3D10AE92C629}" type="slidenum">
              <a:rPr lang="en-US" altLang="en-US" smtClean="0"/>
              <a:pPr/>
              <a:t>54</a:t>
            </a:fld>
            <a:endParaRPr lang="en-US" altLang="en-US"/>
          </a:p>
        </p:txBody>
      </p:sp>
    </p:spTree>
    <p:extLst>
      <p:ext uri="{BB962C8B-B14F-4D97-AF65-F5344CB8AC3E}">
        <p14:creationId xmlns:p14="http://schemas.microsoft.com/office/powerpoint/2010/main" val="460889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Classless Inter-Domain Routing (CIDR)</a:t>
            </a:r>
          </a:p>
        </p:txBody>
      </p:sp>
      <p:sp>
        <p:nvSpPr>
          <p:cNvPr id="26627" name="Content Placeholder 2"/>
          <p:cNvSpPr>
            <a:spLocks noGrp="1"/>
          </p:cNvSpPr>
          <p:nvPr>
            <p:ph idx="1"/>
          </p:nvPr>
        </p:nvSpPr>
        <p:spPr/>
        <p:txBody>
          <a:bodyPr/>
          <a:lstStyle/>
          <a:p>
            <a:r>
              <a:rPr lang="en-US" altLang="en-US" sz="2800" dirty="0" err="1"/>
              <a:t>Classful</a:t>
            </a:r>
            <a:r>
              <a:rPr lang="en-US" altLang="en-US" sz="2800" dirty="0"/>
              <a:t> address has a problem of not fully utilizing all addresses available </a:t>
            </a:r>
          </a:p>
          <a:p>
            <a:pPr lvl="1"/>
            <a:r>
              <a:rPr lang="en-US" altLang="en-US" sz="2600" dirty="0"/>
              <a:t>E.g. a class B address allows 2</a:t>
            </a:r>
            <a:r>
              <a:rPr lang="en-US" altLang="en-US" sz="2600" baseline="30000" dirty="0"/>
              <a:t>16</a:t>
            </a:r>
            <a:r>
              <a:rPr lang="en-US" altLang="en-US" sz="2600" dirty="0"/>
              <a:t> – 2 = 65534 hosts</a:t>
            </a:r>
          </a:p>
          <a:p>
            <a:r>
              <a:rPr lang="en-US" altLang="en-US" sz="2800" dirty="0"/>
              <a:t>CIDR is based on variable-length subnet masking (VLSM)</a:t>
            </a:r>
          </a:p>
        </p:txBody>
      </p:sp>
      <p:sp>
        <p:nvSpPr>
          <p:cNvPr id="3" name="Slide Number Placeholder 2">
            <a:extLst>
              <a:ext uri="{FF2B5EF4-FFF2-40B4-BE49-F238E27FC236}">
                <a16:creationId xmlns:a16="http://schemas.microsoft.com/office/drawing/2014/main" id="{CD22E435-685E-47D5-9167-A13D2F1B86FC}"/>
              </a:ext>
            </a:extLst>
          </p:cNvPr>
          <p:cNvSpPr>
            <a:spLocks noGrp="1"/>
          </p:cNvSpPr>
          <p:nvPr>
            <p:ph type="sldNum" sz="quarter" idx="12"/>
          </p:nvPr>
        </p:nvSpPr>
        <p:spPr/>
        <p:txBody>
          <a:bodyPr/>
          <a:lstStyle/>
          <a:p>
            <a:fld id="{43ECB62F-E19C-4536-87F4-3D10AE92C629}" type="slidenum">
              <a:rPr lang="en-US" altLang="en-US" smtClean="0"/>
              <a:pPr/>
              <a:t>55</a:t>
            </a:fld>
            <a:endParaRPr lang="en-US" altLang="en-US"/>
          </a:p>
        </p:txBody>
      </p:sp>
    </p:spTree>
    <p:extLst>
      <p:ext uri="{BB962C8B-B14F-4D97-AF65-F5344CB8AC3E}">
        <p14:creationId xmlns:p14="http://schemas.microsoft.com/office/powerpoint/2010/main" val="3141911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CIDR Notation</a:t>
            </a:r>
          </a:p>
        </p:txBody>
      </p:sp>
      <p:sp>
        <p:nvSpPr>
          <p:cNvPr id="26627" name="Content Placeholder 2"/>
          <p:cNvSpPr>
            <a:spLocks noGrp="1"/>
          </p:cNvSpPr>
          <p:nvPr>
            <p:ph idx="1"/>
          </p:nvPr>
        </p:nvSpPr>
        <p:spPr/>
        <p:txBody>
          <a:bodyPr/>
          <a:lstStyle/>
          <a:p>
            <a:r>
              <a:rPr lang="en-CA" sz="2800" dirty="0"/>
              <a:t>CIDR specifies an IP address range using a combination of an IP address and its associated network mask. </a:t>
            </a:r>
          </a:p>
          <a:p>
            <a:pPr marL="0" indent="0">
              <a:buNone/>
            </a:pPr>
            <a:r>
              <a:rPr lang="en-CA" sz="2800" dirty="0"/>
              <a:t>	</a:t>
            </a:r>
            <a:r>
              <a:rPr lang="en-CA" sz="2800" dirty="0" err="1"/>
              <a:t>xxx.xxx.xxx.xxx</a:t>
            </a:r>
            <a:r>
              <a:rPr lang="en-CA" sz="2800" dirty="0"/>
              <a:t>/n</a:t>
            </a:r>
          </a:p>
          <a:p>
            <a:pPr lvl="1"/>
            <a:r>
              <a:rPr lang="en-CA" sz="2600" dirty="0"/>
              <a:t>where n is the number of (leftmost) '1' bits in the mask. </a:t>
            </a:r>
          </a:p>
          <a:p>
            <a:r>
              <a:rPr lang="en-CA" sz="2800" dirty="0"/>
              <a:t>For example,192.168.12.0/23</a:t>
            </a:r>
          </a:p>
          <a:p>
            <a:pPr lvl="1"/>
            <a:r>
              <a:rPr lang="en-CA" sz="2600" dirty="0"/>
              <a:t>applies the network mask 255.255.254.0 to the 192.168 network, starting at 192.168.12.0. </a:t>
            </a:r>
          </a:p>
          <a:p>
            <a:pPr lvl="1"/>
            <a:r>
              <a:rPr lang="en-CA" sz="2600" dirty="0"/>
              <a:t>This notation represents the address range 192.168.12.1 - 192.168.13.254.</a:t>
            </a:r>
            <a:endParaRPr lang="en-US" altLang="en-US" sz="2600" dirty="0"/>
          </a:p>
        </p:txBody>
      </p:sp>
      <p:sp>
        <p:nvSpPr>
          <p:cNvPr id="3" name="Slide Number Placeholder 2">
            <a:extLst>
              <a:ext uri="{FF2B5EF4-FFF2-40B4-BE49-F238E27FC236}">
                <a16:creationId xmlns:a16="http://schemas.microsoft.com/office/drawing/2014/main" id="{63DAE08B-5F35-40DD-A340-E96B9E3347A0}"/>
              </a:ext>
            </a:extLst>
          </p:cNvPr>
          <p:cNvSpPr>
            <a:spLocks noGrp="1"/>
          </p:cNvSpPr>
          <p:nvPr>
            <p:ph type="sldNum" sz="quarter" idx="12"/>
          </p:nvPr>
        </p:nvSpPr>
        <p:spPr/>
        <p:txBody>
          <a:bodyPr/>
          <a:lstStyle/>
          <a:p>
            <a:fld id="{43ECB62F-E19C-4536-87F4-3D10AE92C629}" type="slidenum">
              <a:rPr lang="en-US" altLang="en-US" smtClean="0"/>
              <a:pPr/>
              <a:t>56</a:t>
            </a:fld>
            <a:endParaRPr lang="en-US" altLang="en-US"/>
          </a:p>
        </p:txBody>
      </p:sp>
    </p:spTree>
    <p:extLst>
      <p:ext uri="{BB962C8B-B14F-4D97-AF65-F5344CB8AC3E}">
        <p14:creationId xmlns:p14="http://schemas.microsoft.com/office/powerpoint/2010/main" val="3287904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8"/>
          <p:cNvSpPr>
            <a:spLocks noGrp="1" noChangeArrowheads="1"/>
          </p:cNvSpPr>
          <p:nvPr>
            <p:ph type="title"/>
          </p:nvPr>
        </p:nvSpPr>
        <p:spPr>
          <a:xfrm>
            <a:off x="533400" y="365443"/>
            <a:ext cx="6553200" cy="1143000"/>
          </a:xfrm>
          <a:noFill/>
        </p:spPr>
        <p:txBody>
          <a:bodyPr/>
          <a:lstStyle/>
          <a:p>
            <a:pPr eaLnBrk="1" hangingPunct="1"/>
            <a:r>
              <a:rPr lang="en-US" altLang="en-US" dirty="0">
                <a:effectLst/>
              </a:rPr>
              <a:t>Subnetting IPv4 - Example</a:t>
            </a:r>
          </a:p>
        </p:txBody>
      </p:sp>
      <p:sp>
        <p:nvSpPr>
          <p:cNvPr id="3079" name="Rectangle 9"/>
          <p:cNvSpPr>
            <a:spLocks noGrp="1" noChangeArrowheads="1"/>
          </p:cNvSpPr>
          <p:nvPr>
            <p:ph type="body" idx="1"/>
          </p:nvPr>
        </p:nvSpPr>
        <p:spPr>
          <a:xfrm>
            <a:off x="1143000" y="1508443"/>
            <a:ext cx="6324600" cy="4525963"/>
          </a:xfrm>
        </p:spPr>
        <p:txBody>
          <a:bodyPr/>
          <a:lstStyle/>
          <a:p>
            <a:pPr eaLnBrk="1" hangingPunct="1"/>
            <a:r>
              <a:rPr lang="en-US" altLang="en-US" dirty="0"/>
              <a:t>A single class C network</a:t>
            </a:r>
          </a:p>
          <a:p>
            <a:pPr eaLnBrk="1" hangingPunct="1">
              <a:buFontTx/>
              <a:buNone/>
            </a:pPr>
            <a:endParaRPr lang="en-US" altLang="en-US" dirty="0"/>
          </a:p>
        </p:txBody>
      </p:sp>
      <p:pic>
        <p:nvPicPr>
          <p:cNvPr id="24585"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286000"/>
            <a:ext cx="7049057" cy="374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663D647-A26A-40D0-98AB-B3852D2869C1}"/>
              </a:ext>
            </a:extLst>
          </p:cNvPr>
          <p:cNvSpPr>
            <a:spLocks noGrp="1"/>
          </p:cNvSpPr>
          <p:nvPr>
            <p:ph type="sldNum" sz="quarter" idx="12"/>
          </p:nvPr>
        </p:nvSpPr>
        <p:spPr/>
        <p:txBody>
          <a:bodyPr/>
          <a:lstStyle/>
          <a:p>
            <a:fld id="{43ECB62F-E19C-4536-87F4-3D10AE92C629}" type="slidenum">
              <a:rPr lang="en-US" altLang="en-US" smtClean="0"/>
              <a:pPr/>
              <a:t>57</a:t>
            </a:fld>
            <a:endParaRPr lang="en-US" altLang="en-US"/>
          </a:p>
        </p:txBody>
      </p:sp>
    </p:spTree>
    <p:extLst>
      <p:ext uri="{BB962C8B-B14F-4D97-AF65-F5344CB8AC3E}">
        <p14:creationId xmlns:p14="http://schemas.microsoft.com/office/powerpoint/2010/main" val="208238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8"/>
          <p:cNvSpPr>
            <a:spLocks noGrp="1" noChangeArrowheads="1"/>
          </p:cNvSpPr>
          <p:nvPr>
            <p:ph type="title"/>
          </p:nvPr>
        </p:nvSpPr>
        <p:spPr>
          <a:xfrm>
            <a:off x="609600" y="209550"/>
            <a:ext cx="6553200" cy="1143000"/>
          </a:xfrm>
          <a:noFill/>
        </p:spPr>
        <p:txBody>
          <a:bodyPr/>
          <a:lstStyle/>
          <a:p>
            <a:pPr eaLnBrk="1" hangingPunct="1"/>
            <a:r>
              <a:rPr lang="en-US" altLang="en-US" dirty="0" err="1">
                <a:effectLst/>
              </a:rPr>
              <a:t>Subnetting</a:t>
            </a:r>
            <a:r>
              <a:rPr lang="en-US" altLang="en-US" dirty="0">
                <a:effectLst/>
              </a:rPr>
              <a:t> IPv4</a:t>
            </a:r>
          </a:p>
        </p:txBody>
      </p:sp>
      <p:sp>
        <p:nvSpPr>
          <p:cNvPr id="3079" name="Rectangle 9"/>
          <p:cNvSpPr>
            <a:spLocks noGrp="1" noChangeArrowheads="1"/>
          </p:cNvSpPr>
          <p:nvPr>
            <p:ph type="body" idx="1"/>
          </p:nvPr>
        </p:nvSpPr>
        <p:spPr>
          <a:xfrm>
            <a:off x="609600" y="1524000"/>
            <a:ext cx="6324600" cy="4525963"/>
          </a:xfrm>
        </p:spPr>
        <p:txBody>
          <a:bodyPr/>
          <a:lstStyle/>
          <a:p>
            <a:pPr eaLnBrk="1" hangingPunct="1"/>
            <a:r>
              <a:rPr lang="en-US" altLang="en-US" dirty="0"/>
              <a:t>Creating subnets</a:t>
            </a:r>
          </a:p>
          <a:p>
            <a:pPr eaLnBrk="1" hangingPunct="1">
              <a:buFontTx/>
              <a:buNone/>
            </a:pPr>
            <a:endParaRPr lang="en-US" altLang="en-US" dirty="0"/>
          </a:p>
        </p:txBody>
      </p:sp>
      <p:pic>
        <p:nvPicPr>
          <p:cNvPr id="25609"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7920" y="2168525"/>
            <a:ext cx="44958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 3"/>
          <p:cNvGraphicFramePr>
            <a:graphicFrameLocks noGrp="1"/>
          </p:cNvGraphicFramePr>
          <p:nvPr/>
        </p:nvGraphicFramePr>
        <p:xfrm>
          <a:off x="2362200" y="4780915"/>
          <a:ext cx="5334000" cy="1696085"/>
        </p:xfrm>
        <a:graphic>
          <a:graphicData uri="http://schemas.openxmlformats.org/drawingml/2006/table">
            <a:tbl>
              <a:tblPr firstRow="1" firstCol="1" bandRow="1"/>
              <a:tblGrid>
                <a:gridCol w="924990">
                  <a:extLst>
                    <a:ext uri="{9D8B030D-6E8A-4147-A177-3AD203B41FA5}">
                      <a16:colId xmlns:a16="http://schemas.microsoft.com/office/drawing/2014/main" val="20000"/>
                    </a:ext>
                  </a:extLst>
                </a:gridCol>
                <a:gridCol w="870199">
                  <a:extLst>
                    <a:ext uri="{9D8B030D-6E8A-4147-A177-3AD203B41FA5}">
                      <a16:colId xmlns:a16="http://schemas.microsoft.com/office/drawing/2014/main" val="20001"/>
                    </a:ext>
                  </a:extLst>
                </a:gridCol>
                <a:gridCol w="1508346">
                  <a:extLst>
                    <a:ext uri="{9D8B030D-6E8A-4147-A177-3AD203B41FA5}">
                      <a16:colId xmlns:a16="http://schemas.microsoft.com/office/drawing/2014/main" val="20002"/>
                    </a:ext>
                  </a:extLst>
                </a:gridCol>
                <a:gridCol w="2030465">
                  <a:extLst>
                    <a:ext uri="{9D8B030D-6E8A-4147-A177-3AD203B41FA5}">
                      <a16:colId xmlns:a16="http://schemas.microsoft.com/office/drawing/2014/main" val="20003"/>
                    </a:ext>
                  </a:extLst>
                </a:gridCol>
              </a:tblGrid>
              <a:tr h="339217">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2</a:t>
                      </a:r>
                      <a:r>
                        <a:rPr lang="en-CA" sz="1800" b="1" baseline="30000" dirty="0">
                          <a:effectLst/>
                          <a:latin typeface="Calibri" panose="020F0502020204030204" pitchFamily="34" charset="0"/>
                          <a:ea typeface="SimSun" panose="02010600030101010101" pitchFamily="2" charset="-122"/>
                          <a:cs typeface="Times New Roman" panose="02020603050405020304" pitchFamily="18" charset="0"/>
                        </a:rPr>
                        <a:t>7</a:t>
                      </a:r>
                      <a:r>
                        <a:rPr lang="en-CA" sz="1800" b="1" dirty="0">
                          <a:effectLst/>
                          <a:latin typeface="Calibri" panose="020F0502020204030204" pitchFamily="34" charset="0"/>
                          <a:ea typeface="SimSun" panose="02010600030101010101" pitchFamily="2" charset="-122"/>
                          <a:cs typeface="Times New Roman" panose="02020603050405020304" pitchFamily="18" charset="0"/>
                        </a:rPr>
                        <a:t> (128)</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2</a:t>
                      </a:r>
                      <a:r>
                        <a:rPr lang="en-CA" sz="1800" b="1" baseline="30000" dirty="0">
                          <a:effectLst/>
                          <a:latin typeface="Calibri" panose="020F0502020204030204" pitchFamily="34" charset="0"/>
                          <a:ea typeface="SimSun" panose="02010600030101010101" pitchFamily="2" charset="-122"/>
                          <a:cs typeface="Times New Roman" panose="02020603050405020304" pitchFamily="18" charset="0"/>
                        </a:rPr>
                        <a:t>6</a:t>
                      </a:r>
                      <a:r>
                        <a:rPr lang="en-CA" sz="1800" b="1" dirty="0">
                          <a:effectLst/>
                          <a:latin typeface="Calibri" panose="020F0502020204030204" pitchFamily="34" charset="0"/>
                          <a:ea typeface="SimSun" panose="02010600030101010101" pitchFamily="2" charset="-122"/>
                          <a:cs typeface="Times New Roman" panose="02020603050405020304" pitchFamily="18" charset="0"/>
                        </a:rPr>
                        <a:t> (64)</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Subnet Value</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Four IP Ranges</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339217">
                <a:tc>
                  <a:txBody>
                    <a:bodyPr/>
                    <a:lstStyle/>
                    <a:p>
                      <a:pPr marL="0" marR="0" algn="ctr">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0</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0</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192.168.1.0</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192.168.1.1-62</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39217">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0</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192.168.1.64</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192.168.1.65-126</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339217">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0</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192.168.1.128</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192.168.1.129-190</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339217">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192.168.1.192</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192.168.1.193-254</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CD21CD0B-EE9E-4A33-84A8-C101C31E926C}"/>
              </a:ext>
            </a:extLst>
          </p:cNvPr>
          <p:cNvSpPr>
            <a:spLocks noGrp="1"/>
          </p:cNvSpPr>
          <p:nvPr>
            <p:ph type="sldNum" sz="quarter" idx="12"/>
          </p:nvPr>
        </p:nvSpPr>
        <p:spPr/>
        <p:txBody>
          <a:bodyPr/>
          <a:lstStyle/>
          <a:p>
            <a:fld id="{43ECB62F-E19C-4536-87F4-3D10AE92C629}" type="slidenum">
              <a:rPr lang="en-US" altLang="en-US" smtClean="0"/>
              <a:pPr/>
              <a:t>58</a:t>
            </a:fld>
            <a:endParaRPr lang="en-US" altLang="en-US"/>
          </a:p>
        </p:txBody>
      </p:sp>
    </p:spTree>
    <p:extLst>
      <p:ext uri="{BB962C8B-B14F-4D97-AF65-F5344CB8AC3E}">
        <p14:creationId xmlns:p14="http://schemas.microsoft.com/office/powerpoint/2010/main" val="1546435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9"/>
          <p:cNvSpPr>
            <a:spLocks noGrp="1" noChangeArrowheads="1"/>
          </p:cNvSpPr>
          <p:nvPr>
            <p:ph type="title"/>
          </p:nvPr>
        </p:nvSpPr>
        <p:spPr>
          <a:xfrm>
            <a:off x="457200" y="312737"/>
            <a:ext cx="6553200" cy="1143000"/>
          </a:xfrm>
          <a:noFill/>
        </p:spPr>
        <p:txBody>
          <a:bodyPr/>
          <a:lstStyle/>
          <a:p>
            <a:pPr eaLnBrk="1" hangingPunct="1"/>
            <a:r>
              <a:rPr lang="en-US" altLang="en-US" dirty="0" err="1">
                <a:effectLst/>
              </a:rPr>
              <a:t>Subnetting</a:t>
            </a:r>
            <a:r>
              <a:rPr lang="en-US" altLang="en-US" dirty="0">
                <a:effectLst/>
              </a:rPr>
              <a:t> IPv4</a:t>
            </a:r>
          </a:p>
        </p:txBody>
      </p:sp>
      <p:sp>
        <p:nvSpPr>
          <p:cNvPr id="26631" name="Rectangle 10"/>
          <p:cNvSpPr>
            <a:spLocks noGrp="1" noChangeArrowheads="1"/>
          </p:cNvSpPr>
          <p:nvPr>
            <p:ph type="body" idx="1"/>
          </p:nvPr>
        </p:nvSpPr>
        <p:spPr>
          <a:xfrm>
            <a:off x="685800" y="1600200"/>
            <a:ext cx="7239000" cy="4525963"/>
          </a:xfrm>
          <a:noFill/>
        </p:spPr>
        <p:txBody>
          <a:bodyPr/>
          <a:lstStyle/>
          <a:p>
            <a:pPr eaLnBrk="1" hangingPunct="1"/>
            <a:r>
              <a:rPr lang="en-US" altLang="en-US" dirty="0" err="1"/>
              <a:t>Subnetting</a:t>
            </a:r>
            <a:r>
              <a:rPr lang="en-US" altLang="en-US" dirty="0"/>
              <a:t> with two high-order bits</a:t>
            </a:r>
          </a:p>
        </p:txBody>
      </p:sp>
      <p:pic>
        <p:nvPicPr>
          <p:cNvPr id="2663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2411492"/>
            <a:ext cx="7573711" cy="2903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D87A8706-E25C-4423-985B-9C0FCBE2AC89}"/>
              </a:ext>
            </a:extLst>
          </p:cNvPr>
          <p:cNvSpPr>
            <a:spLocks noGrp="1"/>
          </p:cNvSpPr>
          <p:nvPr>
            <p:ph type="sldNum" sz="quarter" idx="12"/>
          </p:nvPr>
        </p:nvSpPr>
        <p:spPr/>
        <p:txBody>
          <a:bodyPr/>
          <a:lstStyle/>
          <a:p>
            <a:fld id="{43ECB62F-E19C-4536-87F4-3D10AE92C629}" type="slidenum">
              <a:rPr lang="en-US" altLang="en-US" smtClean="0"/>
              <a:pPr/>
              <a:t>59</a:t>
            </a:fld>
            <a:endParaRPr lang="en-US" altLang="en-US"/>
          </a:p>
        </p:txBody>
      </p:sp>
    </p:spTree>
    <p:extLst>
      <p:ext uri="{BB962C8B-B14F-4D97-AF65-F5344CB8AC3E}">
        <p14:creationId xmlns:p14="http://schemas.microsoft.com/office/powerpoint/2010/main" val="362591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5" name="Rectangle 5">
            <a:extLst>
              <a:ext uri="{FF2B5EF4-FFF2-40B4-BE49-F238E27FC236}">
                <a16:creationId xmlns:a16="http://schemas.microsoft.com/office/drawing/2014/main" id="{4B5A5F05-51B4-4D7D-A1C0-5E3B535AC8C0}"/>
              </a:ext>
            </a:extLst>
          </p:cNvPr>
          <p:cNvSpPr>
            <a:spLocks noGrp="1" noChangeArrowheads="1"/>
          </p:cNvSpPr>
          <p:nvPr>
            <p:ph type="title"/>
          </p:nvPr>
        </p:nvSpPr>
        <p:spPr/>
        <p:txBody>
          <a:bodyPr/>
          <a:lstStyle/>
          <a:p>
            <a:pPr eaLnBrk="1" hangingPunct="1">
              <a:defRPr/>
            </a:pPr>
            <a:r>
              <a:rPr lang="en-US" dirty="0">
                <a:effectLst/>
              </a:rPr>
              <a:t>Place Value</a:t>
            </a:r>
          </a:p>
        </p:txBody>
      </p:sp>
      <p:graphicFrame>
        <p:nvGraphicFramePr>
          <p:cNvPr id="1026" name="Object 4">
            <a:extLst>
              <a:ext uri="{FF2B5EF4-FFF2-40B4-BE49-F238E27FC236}">
                <a16:creationId xmlns:a16="http://schemas.microsoft.com/office/drawing/2014/main" id="{1FE2C364-80B5-48E9-86EC-8709B6BE3669}"/>
              </a:ext>
            </a:extLst>
          </p:cNvPr>
          <p:cNvGraphicFramePr>
            <a:graphicFrameLocks noGrp="1" noChangeAspect="1"/>
          </p:cNvGraphicFramePr>
          <p:nvPr>
            <p:ph idx="1"/>
            <p:extLst>
              <p:ext uri="{D42A27DB-BD31-4B8C-83A1-F6EECF244321}">
                <p14:modId xmlns:p14="http://schemas.microsoft.com/office/powerpoint/2010/main" val="3317128002"/>
              </p:ext>
            </p:extLst>
          </p:nvPr>
        </p:nvGraphicFramePr>
        <p:xfrm>
          <a:off x="457200" y="1905000"/>
          <a:ext cx="8415338" cy="2090738"/>
        </p:xfrm>
        <a:graphic>
          <a:graphicData uri="http://schemas.openxmlformats.org/presentationml/2006/ole">
            <mc:AlternateContent xmlns:mc="http://schemas.openxmlformats.org/markup-compatibility/2006">
              <mc:Choice xmlns:v="urn:schemas-microsoft-com:vml" Requires="v">
                <p:oleObj spid="_x0000_s1055" name="Bitmap Image" r:id="rId3" imgW="4486901" imgH="1114581" progId="Paint.Picture">
                  <p:embed/>
                </p:oleObj>
              </mc:Choice>
              <mc:Fallback>
                <p:oleObj name="Bitmap Image" r:id="rId3" imgW="4486901" imgH="1114581" progId="Paint.Picture">
                  <p:embed/>
                  <p:pic>
                    <p:nvPicPr>
                      <p:cNvPr id="1026" name="Object 4">
                        <a:extLst>
                          <a:ext uri="{FF2B5EF4-FFF2-40B4-BE49-F238E27FC236}">
                            <a16:creationId xmlns:a16="http://schemas.microsoft.com/office/drawing/2014/main" id="{1FE2C364-80B5-48E9-86EC-8709B6BE3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05000"/>
                        <a:ext cx="8415338"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47" name="Text Box 7">
            <a:extLst>
              <a:ext uri="{FF2B5EF4-FFF2-40B4-BE49-F238E27FC236}">
                <a16:creationId xmlns:a16="http://schemas.microsoft.com/office/drawing/2014/main" id="{CCBA7CB1-9BF3-4818-BB22-EF319FD6E44A}"/>
              </a:ext>
            </a:extLst>
          </p:cNvPr>
          <p:cNvSpPr txBox="1">
            <a:spLocks noChangeArrowheads="1"/>
          </p:cNvSpPr>
          <p:nvPr/>
        </p:nvSpPr>
        <p:spPr bwMode="auto">
          <a:xfrm>
            <a:off x="228600" y="4343400"/>
            <a:ext cx="7924800" cy="1160463"/>
          </a:xfrm>
          <a:prstGeom prst="rect">
            <a:avLst/>
          </a:prstGeom>
          <a:noFill/>
          <a:ln w="9525">
            <a:noFill/>
            <a:miter lim="800000"/>
            <a:headEnd/>
            <a:tailEnd/>
          </a:ln>
          <a:effectLst/>
        </p:spPr>
        <p:txBody>
          <a:bodyPr>
            <a:spAutoFit/>
          </a:bodyPr>
          <a:lstStyle/>
          <a:p>
            <a:pPr>
              <a:spcBef>
                <a:spcPct val="50000"/>
              </a:spcBef>
              <a:defRPr/>
            </a:pPr>
            <a:r>
              <a:rPr lang="en-US" sz="2800" dirty="0">
                <a:latin typeface="Tahoma" charset="0"/>
              </a:rPr>
              <a:t>1 0 1 1 = 1 x 2</a:t>
            </a:r>
            <a:r>
              <a:rPr lang="en-US" sz="2800" baseline="30000" dirty="0">
                <a:latin typeface="Tahoma" charset="0"/>
              </a:rPr>
              <a:t>3</a:t>
            </a:r>
            <a:r>
              <a:rPr lang="en-US" sz="2800" dirty="0">
                <a:latin typeface="Tahoma" charset="0"/>
              </a:rPr>
              <a:t>  +  0 x 2</a:t>
            </a:r>
            <a:r>
              <a:rPr lang="en-US" sz="2800" baseline="30000" dirty="0">
                <a:latin typeface="Tahoma" charset="0"/>
              </a:rPr>
              <a:t>2</a:t>
            </a:r>
            <a:r>
              <a:rPr lang="en-US" sz="2800" dirty="0">
                <a:latin typeface="Tahoma" charset="0"/>
              </a:rPr>
              <a:t>  + 1 x 2</a:t>
            </a:r>
            <a:r>
              <a:rPr lang="en-US" sz="2800" baseline="30000" dirty="0">
                <a:latin typeface="Tahoma" charset="0"/>
              </a:rPr>
              <a:t>1</a:t>
            </a:r>
            <a:r>
              <a:rPr lang="en-US" sz="2800" dirty="0">
                <a:latin typeface="Tahoma" charset="0"/>
              </a:rPr>
              <a:t>  +  1 x 2</a:t>
            </a:r>
            <a:r>
              <a:rPr lang="en-US" sz="2800" baseline="30000" dirty="0">
                <a:latin typeface="Tahoma" charset="0"/>
              </a:rPr>
              <a:t>0</a:t>
            </a:r>
          </a:p>
          <a:p>
            <a:pPr>
              <a:spcBef>
                <a:spcPct val="50000"/>
              </a:spcBef>
              <a:defRPr/>
            </a:pPr>
            <a:r>
              <a:rPr lang="en-US" sz="2800" dirty="0">
                <a:latin typeface="Tahoma" charset="0"/>
              </a:rPr>
              <a:t>           = 11</a:t>
            </a:r>
          </a:p>
        </p:txBody>
      </p:sp>
      <p:sp>
        <p:nvSpPr>
          <p:cNvPr id="2" name="Slide Number Placeholder 1">
            <a:extLst>
              <a:ext uri="{FF2B5EF4-FFF2-40B4-BE49-F238E27FC236}">
                <a16:creationId xmlns:a16="http://schemas.microsoft.com/office/drawing/2014/main" id="{77CA3550-F60C-463A-9676-4989A977AC20}"/>
              </a:ext>
            </a:extLst>
          </p:cNvPr>
          <p:cNvSpPr>
            <a:spLocks noGrp="1"/>
          </p:cNvSpPr>
          <p:nvPr>
            <p:ph type="sldNum" sz="quarter" idx="12"/>
          </p:nvPr>
        </p:nvSpPr>
        <p:spPr/>
        <p:txBody>
          <a:bodyPr/>
          <a:lstStyle/>
          <a:p>
            <a:fld id="{43ECB62F-E19C-4536-87F4-3D10AE92C629}" type="slidenum">
              <a:rPr lang="en-US" altLang="en-US" smtClean="0"/>
              <a:pPr/>
              <a:t>6</a:t>
            </a:fld>
            <a:endParaRPr lang="en-US" altLang="en-US"/>
          </a:p>
        </p:txBody>
      </p:sp>
    </p:spTree>
    <p:extLst>
      <p:ext uri="{BB962C8B-B14F-4D97-AF65-F5344CB8AC3E}">
        <p14:creationId xmlns:p14="http://schemas.microsoft.com/office/powerpoint/2010/main" val="235986121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9"/>
          <p:cNvSpPr>
            <a:spLocks noGrp="1" noChangeArrowheads="1"/>
          </p:cNvSpPr>
          <p:nvPr>
            <p:ph type="title"/>
          </p:nvPr>
        </p:nvSpPr>
        <p:spPr>
          <a:xfrm>
            <a:off x="533400" y="319723"/>
            <a:ext cx="6553200" cy="1143000"/>
          </a:xfrm>
          <a:noFill/>
        </p:spPr>
        <p:txBody>
          <a:bodyPr/>
          <a:lstStyle/>
          <a:p>
            <a:pPr eaLnBrk="1" hangingPunct="1"/>
            <a:r>
              <a:rPr lang="en-US" altLang="en-US" dirty="0" err="1">
                <a:effectLst/>
              </a:rPr>
              <a:t>Subnetting</a:t>
            </a:r>
            <a:r>
              <a:rPr lang="en-US" altLang="en-US" dirty="0">
                <a:effectLst/>
              </a:rPr>
              <a:t> IPv4</a:t>
            </a:r>
          </a:p>
        </p:txBody>
      </p:sp>
      <p:sp>
        <p:nvSpPr>
          <p:cNvPr id="27655" name="Rectangle 10"/>
          <p:cNvSpPr>
            <a:spLocks noGrp="1" noChangeArrowheads="1"/>
          </p:cNvSpPr>
          <p:nvPr>
            <p:ph type="body" idx="1"/>
          </p:nvPr>
        </p:nvSpPr>
        <p:spPr>
          <a:xfrm>
            <a:off x="533400" y="1462723"/>
            <a:ext cx="6324600" cy="4525963"/>
          </a:xfrm>
          <a:noFill/>
        </p:spPr>
        <p:txBody>
          <a:bodyPr/>
          <a:lstStyle/>
          <a:p>
            <a:pPr eaLnBrk="1" hangingPunct="1"/>
            <a:r>
              <a:rPr lang="en-US" altLang="en-US" dirty="0"/>
              <a:t>A </a:t>
            </a:r>
            <a:r>
              <a:rPr lang="en-US" altLang="en-US" dirty="0" err="1"/>
              <a:t>subnetted</a:t>
            </a:r>
            <a:r>
              <a:rPr lang="en-US" altLang="en-US" dirty="0"/>
              <a:t> network</a:t>
            </a:r>
          </a:p>
        </p:txBody>
      </p:sp>
      <p:pic>
        <p:nvPicPr>
          <p:cNvPr id="2765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056765"/>
            <a:ext cx="7086600" cy="420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057400" y="5903596"/>
            <a:ext cx="2537746" cy="307777"/>
          </a:xfrm>
          <a:prstGeom prst="rect">
            <a:avLst/>
          </a:prstGeom>
          <a:solidFill>
            <a:schemeClr val="accent3">
              <a:lumMod val="95000"/>
            </a:schemeClr>
          </a:solidFill>
        </p:spPr>
        <p:txBody>
          <a:bodyPr wrap="none">
            <a:spAutoFit/>
          </a:bodyPr>
          <a:lstStyle/>
          <a:p>
            <a:r>
              <a:rPr lang="en-CA" sz="1400" b="1" dirty="0">
                <a:latin typeface="Calibri" panose="020F0502020204030204" pitchFamily="34" charset="0"/>
                <a:ea typeface="SimSun" panose="02010600030101010101" pitchFamily="2" charset="-122"/>
                <a:cs typeface="Times New Roman" panose="02020603050405020304" pitchFamily="18" charset="0"/>
              </a:rPr>
              <a:t>192.168.1.129 to 192.168.1.190</a:t>
            </a:r>
            <a:endParaRPr lang="en-CA" dirty="0"/>
          </a:p>
        </p:txBody>
      </p:sp>
      <p:sp>
        <p:nvSpPr>
          <p:cNvPr id="5" name="Rectangle 4"/>
          <p:cNvSpPr/>
          <p:nvPr/>
        </p:nvSpPr>
        <p:spPr>
          <a:xfrm>
            <a:off x="4800600" y="2667000"/>
            <a:ext cx="2446374" cy="307777"/>
          </a:xfrm>
          <a:prstGeom prst="rect">
            <a:avLst/>
          </a:prstGeom>
          <a:solidFill>
            <a:schemeClr val="accent2">
              <a:lumMod val="20000"/>
              <a:lumOff val="80000"/>
            </a:schemeClr>
          </a:solidFill>
        </p:spPr>
        <p:txBody>
          <a:bodyPr wrap="none">
            <a:spAutoFit/>
          </a:bodyPr>
          <a:lstStyle/>
          <a:p>
            <a:r>
              <a:rPr lang="en-CA" sz="1400" b="1" dirty="0">
                <a:latin typeface="Calibri" panose="020F0502020204030204" pitchFamily="34" charset="0"/>
                <a:ea typeface="SimSun" panose="02010600030101010101" pitchFamily="2" charset="-122"/>
                <a:cs typeface="Times New Roman" panose="02020603050405020304" pitchFamily="18" charset="0"/>
              </a:rPr>
              <a:t>192.168.1.65 to 192.168.1.126</a:t>
            </a:r>
            <a:endParaRPr lang="en-CA" dirty="0"/>
          </a:p>
        </p:txBody>
      </p:sp>
      <p:sp>
        <p:nvSpPr>
          <p:cNvPr id="2" name="Slide Number Placeholder 1">
            <a:extLst>
              <a:ext uri="{FF2B5EF4-FFF2-40B4-BE49-F238E27FC236}">
                <a16:creationId xmlns:a16="http://schemas.microsoft.com/office/drawing/2014/main" id="{CD77D6BD-4441-4941-BF54-C8DFD8D40442}"/>
              </a:ext>
            </a:extLst>
          </p:cNvPr>
          <p:cNvSpPr>
            <a:spLocks noGrp="1"/>
          </p:cNvSpPr>
          <p:nvPr>
            <p:ph type="sldNum" sz="quarter" idx="12"/>
          </p:nvPr>
        </p:nvSpPr>
        <p:spPr/>
        <p:txBody>
          <a:bodyPr/>
          <a:lstStyle/>
          <a:p>
            <a:fld id="{43ECB62F-E19C-4536-87F4-3D10AE92C629}" type="slidenum">
              <a:rPr lang="en-US" altLang="en-US" smtClean="0"/>
              <a:pPr/>
              <a:t>60</a:t>
            </a:fld>
            <a:endParaRPr lang="en-US" altLang="en-US"/>
          </a:p>
        </p:txBody>
      </p:sp>
    </p:spTree>
    <p:extLst>
      <p:ext uri="{BB962C8B-B14F-4D97-AF65-F5344CB8AC3E}">
        <p14:creationId xmlns:p14="http://schemas.microsoft.com/office/powerpoint/2010/main" val="3970270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9"/>
          <p:cNvSpPr>
            <a:spLocks noGrp="1" noChangeArrowheads="1"/>
          </p:cNvSpPr>
          <p:nvPr>
            <p:ph type="title"/>
          </p:nvPr>
        </p:nvSpPr>
        <p:spPr>
          <a:xfrm>
            <a:off x="533400" y="292100"/>
            <a:ext cx="6553200" cy="1143000"/>
          </a:xfrm>
          <a:noFill/>
        </p:spPr>
        <p:txBody>
          <a:bodyPr/>
          <a:lstStyle/>
          <a:p>
            <a:pPr eaLnBrk="1" hangingPunct="1"/>
            <a:r>
              <a:rPr lang="en-US" altLang="en-US" dirty="0" err="1">
                <a:effectLst/>
              </a:rPr>
              <a:t>Subnetting</a:t>
            </a:r>
            <a:r>
              <a:rPr lang="en-US" altLang="en-US" dirty="0">
                <a:effectLst/>
              </a:rPr>
              <a:t> IPv4</a:t>
            </a:r>
          </a:p>
        </p:txBody>
      </p:sp>
      <p:sp>
        <p:nvSpPr>
          <p:cNvPr id="28679" name="Rectangle 10"/>
          <p:cNvSpPr>
            <a:spLocks noGrp="1" noChangeArrowheads="1"/>
          </p:cNvSpPr>
          <p:nvPr>
            <p:ph type="body" idx="1"/>
          </p:nvPr>
        </p:nvSpPr>
        <p:spPr>
          <a:xfrm>
            <a:off x="533400" y="1450340"/>
            <a:ext cx="7924800" cy="4525963"/>
          </a:xfrm>
          <a:noFill/>
        </p:spPr>
        <p:txBody>
          <a:bodyPr/>
          <a:lstStyle/>
          <a:p>
            <a:pPr eaLnBrk="1" hangingPunct="1"/>
            <a:r>
              <a:rPr lang="en-US" altLang="en-US" dirty="0"/>
              <a:t>Determining the number of subnets and hosts in a Class C network</a:t>
            </a:r>
          </a:p>
        </p:txBody>
      </p:sp>
      <p:pic>
        <p:nvPicPr>
          <p:cNvPr id="2868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14600"/>
            <a:ext cx="6248400" cy="3984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C152BE72-B57F-4DC8-B50D-B0A0F3388E9C}"/>
              </a:ext>
            </a:extLst>
          </p:cNvPr>
          <p:cNvSpPr>
            <a:spLocks noGrp="1"/>
          </p:cNvSpPr>
          <p:nvPr>
            <p:ph type="sldNum" sz="quarter" idx="12"/>
          </p:nvPr>
        </p:nvSpPr>
        <p:spPr/>
        <p:txBody>
          <a:bodyPr/>
          <a:lstStyle/>
          <a:p>
            <a:fld id="{43ECB62F-E19C-4536-87F4-3D10AE92C629}" type="slidenum">
              <a:rPr lang="en-US" altLang="en-US" smtClean="0"/>
              <a:pPr/>
              <a:t>61</a:t>
            </a:fld>
            <a:endParaRPr lang="en-US" altLang="en-US"/>
          </a:p>
        </p:txBody>
      </p:sp>
    </p:spTree>
    <p:extLst>
      <p:ext uri="{BB962C8B-B14F-4D97-AF65-F5344CB8AC3E}">
        <p14:creationId xmlns:p14="http://schemas.microsoft.com/office/powerpoint/2010/main" val="238022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9"/>
          <p:cNvSpPr>
            <a:spLocks noGrp="1" noChangeArrowheads="1"/>
          </p:cNvSpPr>
          <p:nvPr>
            <p:ph type="title"/>
          </p:nvPr>
        </p:nvSpPr>
        <p:spPr>
          <a:xfrm>
            <a:off x="457200" y="334963"/>
            <a:ext cx="6553200" cy="1143000"/>
          </a:xfrm>
          <a:noFill/>
        </p:spPr>
        <p:txBody>
          <a:bodyPr/>
          <a:lstStyle/>
          <a:p>
            <a:pPr eaLnBrk="1" hangingPunct="1"/>
            <a:r>
              <a:rPr lang="en-US" altLang="en-US" dirty="0" err="1">
                <a:effectLst/>
              </a:rPr>
              <a:t>Subnetting</a:t>
            </a:r>
            <a:r>
              <a:rPr lang="en-US" altLang="en-US" dirty="0">
                <a:effectLst/>
              </a:rPr>
              <a:t> IPv4</a:t>
            </a:r>
          </a:p>
        </p:txBody>
      </p:sp>
      <p:sp>
        <p:nvSpPr>
          <p:cNvPr id="32775" name="Rectangle 10"/>
          <p:cNvSpPr>
            <a:spLocks noGrp="1" noChangeArrowheads="1"/>
          </p:cNvSpPr>
          <p:nvPr>
            <p:ph type="body" idx="1"/>
          </p:nvPr>
        </p:nvSpPr>
        <p:spPr>
          <a:xfrm>
            <a:off x="487680" y="1477963"/>
            <a:ext cx="6324600" cy="4525963"/>
          </a:xfrm>
          <a:noFill/>
        </p:spPr>
        <p:txBody>
          <a:bodyPr/>
          <a:lstStyle/>
          <a:p>
            <a:pPr eaLnBrk="1" hangingPunct="1"/>
            <a:r>
              <a:rPr lang="en-US" altLang="en-US" dirty="0"/>
              <a:t>Applying </a:t>
            </a:r>
            <a:r>
              <a:rPr lang="en-US" altLang="en-US" dirty="0" err="1"/>
              <a:t>Subnetting</a:t>
            </a:r>
            <a:r>
              <a:rPr lang="en-US" altLang="en-US" dirty="0"/>
              <a:t> Knowledge</a:t>
            </a:r>
          </a:p>
        </p:txBody>
      </p:sp>
      <p:pic>
        <p:nvPicPr>
          <p:cNvPr id="3277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888" y="2362200"/>
            <a:ext cx="783431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191000" y="4572000"/>
            <a:ext cx="222300" cy="246221"/>
          </a:xfrm>
          <a:prstGeom prst="rect">
            <a:avLst/>
          </a:prstGeom>
          <a:solidFill>
            <a:srgbClr val="FCD4F3"/>
          </a:solidFill>
        </p:spPr>
        <p:txBody>
          <a:bodyPr wrap="none" lIns="36000" tIns="0" rIns="0" bIns="0" rtlCol="0">
            <a:spAutoFit/>
          </a:bodyPr>
          <a:lstStyle/>
          <a:p>
            <a:r>
              <a:rPr lang="en-CA" sz="1600" dirty="0">
                <a:solidFill>
                  <a:srgbClr val="FF0000"/>
                </a:solidFill>
                <a:latin typeface="Arial Narrow" panose="020B0606020202030204" pitchFamily="34" charset="0"/>
              </a:rPr>
              <a:t>00</a:t>
            </a:r>
          </a:p>
        </p:txBody>
      </p:sp>
      <p:sp>
        <p:nvSpPr>
          <p:cNvPr id="2" name="Slide Number Placeholder 1">
            <a:extLst>
              <a:ext uri="{FF2B5EF4-FFF2-40B4-BE49-F238E27FC236}">
                <a16:creationId xmlns:a16="http://schemas.microsoft.com/office/drawing/2014/main" id="{B48F3A43-9DC8-4F64-ADBC-677E235C4A45}"/>
              </a:ext>
            </a:extLst>
          </p:cNvPr>
          <p:cNvSpPr>
            <a:spLocks noGrp="1"/>
          </p:cNvSpPr>
          <p:nvPr>
            <p:ph type="sldNum" sz="quarter" idx="12"/>
          </p:nvPr>
        </p:nvSpPr>
        <p:spPr/>
        <p:txBody>
          <a:bodyPr/>
          <a:lstStyle/>
          <a:p>
            <a:fld id="{43ECB62F-E19C-4536-87F4-3D10AE92C629}" type="slidenum">
              <a:rPr lang="en-US" altLang="en-US" smtClean="0"/>
              <a:pPr/>
              <a:t>62</a:t>
            </a:fld>
            <a:endParaRPr lang="en-US" altLang="en-US"/>
          </a:p>
        </p:txBody>
      </p:sp>
    </p:spTree>
    <p:extLst>
      <p:ext uri="{BB962C8B-B14F-4D97-AF65-F5344CB8AC3E}">
        <p14:creationId xmlns:p14="http://schemas.microsoft.com/office/powerpoint/2010/main" val="2745028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9"/>
          <p:cNvSpPr>
            <a:spLocks noGrp="1" noChangeArrowheads="1"/>
          </p:cNvSpPr>
          <p:nvPr>
            <p:ph type="title"/>
          </p:nvPr>
        </p:nvSpPr>
        <p:spPr>
          <a:xfrm>
            <a:off x="533400" y="304483"/>
            <a:ext cx="6553200" cy="1143000"/>
          </a:xfrm>
          <a:noFill/>
        </p:spPr>
        <p:txBody>
          <a:bodyPr/>
          <a:lstStyle/>
          <a:p>
            <a:pPr eaLnBrk="1" hangingPunct="1"/>
            <a:r>
              <a:rPr lang="en-US" altLang="en-US" dirty="0" err="1">
                <a:effectLst/>
              </a:rPr>
              <a:t>Subnetting</a:t>
            </a:r>
            <a:r>
              <a:rPr lang="en-US" altLang="en-US" dirty="0">
                <a:effectLst/>
              </a:rPr>
              <a:t> IPv4</a:t>
            </a:r>
          </a:p>
        </p:txBody>
      </p:sp>
      <p:sp>
        <p:nvSpPr>
          <p:cNvPr id="33799" name="Rectangle 10"/>
          <p:cNvSpPr>
            <a:spLocks noGrp="1" noChangeArrowheads="1"/>
          </p:cNvSpPr>
          <p:nvPr>
            <p:ph type="body" idx="1"/>
          </p:nvPr>
        </p:nvSpPr>
        <p:spPr>
          <a:xfrm>
            <a:off x="548640" y="1447483"/>
            <a:ext cx="6324600" cy="4525963"/>
          </a:xfrm>
          <a:noFill/>
        </p:spPr>
        <p:txBody>
          <a:bodyPr/>
          <a:lstStyle/>
          <a:p>
            <a:pPr eaLnBrk="1" hangingPunct="1"/>
            <a:r>
              <a:rPr lang="en-US" altLang="en-US" dirty="0"/>
              <a:t>Applying </a:t>
            </a:r>
            <a:r>
              <a:rPr lang="en-US" altLang="en-US" dirty="0" err="1"/>
              <a:t>Subnetting</a:t>
            </a:r>
            <a:r>
              <a:rPr lang="en-US" altLang="en-US" dirty="0"/>
              <a:t> Knowledge</a:t>
            </a:r>
          </a:p>
        </p:txBody>
      </p:sp>
      <p:pic>
        <p:nvPicPr>
          <p:cNvPr id="33801"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 y="2209800"/>
            <a:ext cx="7981359"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211648" y="3168000"/>
            <a:ext cx="222300" cy="246221"/>
          </a:xfrm>
          <a:prstGeom prst="rect">
            <a:avLst/>
          </a:prstGeom>
          <a:solidFill>
            <a:srgbClr val="FCD4F3"/>
          </a:solidFill>
        </p:spPr>
        <p:txBody>
          <a:bodyPr wrap="none" lIns="36000" tIns="0" rIns="0" bIns="0" rtlCol="0">
            <a:spAutoFit/>
          </a:bodyPr>
          <a:lstStyle/>
          <a:p>
            <a:r>
              <a:rPr lang="en-CA" sz="1600" dirty="0">
                <a:solidFill>
                  <a:srgbClr val="FF0000"/>
                </a:solidFill>
                <a:latin typeface="Arial Narrow" panose="020B0606020202030204" pitchFamily="34" charset="0"/>
              </a:rPr>
              <a:t>01</a:t>
            </a:r>
          </a:p>
        </p:txBody>
      </p:sp>
      <p:sp>
        <p:nvSpPr>
          <p:cNvPr id="7" name="TextBox 6"/>
          <p:cNvSpPr txBox="1"/>
          <p:nvPr/>
        </p:nvSpPr>
        <p:spPr>
          <a:xfrm>
            <a:off x="4211648" y="4434110"/>
            <a:ext cx="222300" cy="246221"/>
          </a:xfrm>
          <a:prstGeom prst="rect">
            <a:avLst/>
          </a:prstGeom>
          <a:solidFill>
            <a:srgbClr val="FCD4F3"/>
          </a:solidFill>
        </p:spPr>
        <p:txBody>
          <a:bodyPr wrap="none" lIns="36000" tIns="0" rIns="0" bIns="0" rtlCol="0">
            <a:spAutoFit/>
          </a:bodyPr>
          <a:lstStyle/>
          <a:p>
            <a:r>
              <a:rPr lang="en-CA" sz="1600" dirty="0">
                <a:solidFill>
                  <a:srgbClr val="FF0000"/>
                </a:solidFill>
                <a:latin typeface="Arial Narrow" panose="020B0606020202030204" pitchFamily="34" charset="0"/>
              </a:rPr>
              <a:t>01</a:t>
            </a:r>
          </a:p>
        </p:txBody>
      </p:sp>
      <p:sp>
        <p:nvSpPr>
          <p:cNvPr id="3" name="Slide Number Placeholder 2">
            <a:extLst>
              <a:ext uri="{FF2B5EF4-FFF2-40B4-BE49-F238E27FC236}">
                <a16:creationId xmlns:a16="http://schemas.microsoft.com/office/drawing/2014/main" id="{89705F5C-F506-44F5-941E-229153422EB0}"/>
              </a:ext>
            </a:extLst>
          </p:cNvPr>
          <p:cNvSpPr>
            <a:spLocks noGrp="1"/>
          </p:cNvSpPr>
          <p:nvPr>
            <p:ph type="sldNum" sz="quarter" idx="12"/>
          </p:nvPr>
        </p:nvSpPr>
        <p:spPr/>
        <p:txBody>
          <a:bodyPr/>
          <a:lstStyle/>
          <a:p>
            <a:fld id="{43ECB62F-E19C-4536-87F4-3D10AE92C629}" type="slidenum">
              <a:rPr lang="en-US" altLang="en-US" smtClean="0"/>
              <a:pPr/>
              <a:t>63</a:t>
            </a:fld>
            <a:endParaRPr lang="en-US" altLang="en-US"/>
          </a:p>
        </p:txBody>
      </p:sp>
    </p:spTree>
    <p:extLst>
      <p:ext uri="{BB962C8B-B14F-4D97-AF65-F5344CB8AC3E}">
        <p14:creationId xmlns:p14="http://schemas.microsoft.com/office/powerpoint/2010/main" val="2208932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9"/>
          <p:cNvSpPr>
            <a:spLocks noGrp="1" noChangeArrowheads="1"/>
          </p:cNvSpPr>
          <p:nvPr>
            <p:ph type="title"/>
          </p:nvPr>
        </p:nvSpPr>
        <p:spPr>
          <a:xfrm>
            <a:off x="457200" y="334963"/>
            <a:ext cx="6553200" cy="1143000"/>
          </a:xfrm>
          <a:noFill/>
        </p:spPr>
        <p:txBody>
          <a:bodyPr/>
          <a:lstStyle/>
          <a:p>
            <a:pPr eaLnBrk="1" hangingPunct="1"/>
            <a:r>
              <a:rPr lang="en-US" altLang="en-US" dirty="0" err="1">
                <a:effectLst/>
              </a:rPr>
              <a:t>Subnetting</a:t>
            </a:r>
            <a:r>
              <a:rPr lang="en-US" altLang="en-US" dirty="0">
                <a:effectLst/>
              </a:rPr>
              <a:t> IPv4</a:t>
            </a:r>
          </a:p>
        </p:txBody>
      </p:sp>
      <p:sp>
        <p:nvSpPr>
          <p:cNvPr id="34823" name="Rectangle 10"/>
          <p:cNvSpPr>
            <a:spLocks noGrp="1" noChangeArrowheads="1"/>
          </p:cNvSpPr>
          <p:nvPr>
            <p:ph type="body" idx="1"/>
          </p:nvPr>
        </p:nvSpPr>
        <p:spPr>
          <a:xfrm>
            <a:off x="571500" y="1620837"/>
            <a:ext cx="6324600" cy="4525963"/>
          </a:xfrm>
          <a:noFill/>
        </p:spPr>
        <p:txBody>
          <a:bodyPr/>
          <a:lstStyle/>
          <a:p>
            <a:pPr eaLnBrk="1" hangingPunct="1"/>
            <a:r>
              <a:rPr lang="en-US" altLang="en-US" dirty="0"/>
              <a:t>What’s wrong with this picture?</a:t>
            </a:r>
          </a:p>
        </p:txBody>
      </p:sp>
      <p:pic>
        <p:nvPicPr>
          <p:cNvPr id="34825"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725" y="2438398"/>
            <a:ext cx="7913419" cy="3352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9454A68-0C86-48BA-B76A-3ADA3481C69A}"/>
              </a:ext>
            </a:extLst>
          </p:cNvPr>
          <p:cNvSpPr>
            <a:spLocks noGrp="1"/>
          </p:cNvSpPr>
          <p:nvPr>
            <p:ph type="sldNum" sz="quarter" idx="12"/>
          </p:nvPr>
        </p:nvSpPr>
        <p:spPr/>
        <p:txBody>
          <a:bodyPr/>
          <a:lstStyle/>
          <a:p>
            <a:fld id="{43ECB62F-E19C-4536-87F4-3D10AE92C629}" type="slidenum">
              <a:rPr lang="en-US" altLang="en-US" smtClean="0"/>
              <a:pPr/>
              <a:t>64</a:t>
            </a:fld>
            <a:endParaRPr lang="en-US" altLang="en-US"/>
          </a:p>
        </p:txBody>
      </p:sp>
    </p:spTree>
    <p:extLst>
      <p:ext uri="{BB962C8B-B14F-4D97-AF65-F5344CB8AC3E}">
        <p14:creationId xmlns:p14="http://schemas.microsoft.com/office/powerpoint/2010/main" val="3773567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43C40-B6C7-49F7-8396-107985822486}"/>
              </a:ext>
            </a:extLst>
          </p:cNvPr>
          <p:cNvSpPr>
            <a:spLocks noGrp="1"/>
          </p:cNvSpPr>
          <p:nvPr>
            <p:ph type="title"/>
          </p:nvPr>
        </p:nvSpPr>
        <p:spPr>
          <a:xfrm>
            <a:off x="457200" y="457200"/>
            <a:ext cx="8229600" cy="533400"/>
          </a:xfrm>
        </p:spPr>
        <p:txBody>
          <a:bodyPr/>
          <a:lstStyle/>
          <a:p>
            <a:r>
              <a:rPr lang="en-CA" dirty="0">
                <a:effectLst/>
              </a:rPr>
              <a:t>Exercise</a:t>
            </a:r>
          </a:p>
        </p:txBody>
      </p:sp>
      <p:sp>
        <p:nvSpPr>
          <p:cNvPr id="3" name="Content Placeholder 2">
            <a:extLst>
              <a:ext uri="{FF2B5EF4-FFF2-40B4-BE49-F238E27FC236}">
                <a16:creationId xmlns:a16="http://schemas.microsoft.com/office/drawing/2014/main" id="{733E23AA-B288-4C57-B40C-6A5F9337483C}"/>
              </a:ext>
            </a:extLst>
          </p:cNvPr>
          <p:cNvSpPr>
            <a:spLocks noGrp="1"/>
          </p:cNvSpPr>
          <p:nvPr>
            <p:ph idx="1"/>
          </p:nvPr>
        </p:nvSpPr>
        <p:spPr>
          <a:xfrm>
            <a:off x="457200" y="1219200"/>
            <a:ext cx="8229600" cy="5257800"/>
          </a:xfrm>
        </p:spPr>
        <p:txBody>
          <a:bodyPr/>
          <a:lstStyle/>
          <a:p>
            <a:pPr marL="0" indent="0">
              <a:buNone/>
            </a:pPr>
            <a:r>
              <a:rPr lang="en-CA" sz="2000" dirty="0"/>
              <a:t>A company has an IP address 170.10.0.0 and is required to create 10 subnets. Answer the following questions and show all your working. </a:t>
            </a:r>
          </a:p>
          <a:p>
            <a:pPr marL="0" indent="0">
              <a:buNone/>
            </a:pPr>
            <a:r>
              <a:rPr lang="en-CA" sz="2000" dirty="0" err="1"/>
              <a:t>i</a:t>
            </a:r>
            <a:r>
              <a:rPr lang="en-CA" sz="2000" dirty="0"/>
              <a:t>) How many bits are to be borrowed for creating the subnets? </a:t>
            </a:r>
          </a:p>
          <a:p>
            <a:pPr marL="0" indent="0">
              <a:buNone/>
            </a:pPr>
            <a:endParaRPr lang="en-CA" sz="2000" dirty="0"/>
          </a:p>
          <a:p>
            <a:pPr marL="0" indent="0">
              <a:buNone/>
            </a:pPr>
            <a:r>
              <a:rPr lang="en-CA" sz="2000" dirty="0"/>
              <a:t>ii) What is the subnet mask?	</a:t>
            </a:r>
          </a:p>
          <a:p>
            <a:pPr marL="0" indent="0">
              <a:buNone/>
            </a:pPr>
            <a:endParaRPr lang="en-CA" sz="2000" dirty="0"/>
          </a:p>
          <a:p>
            <a:pPr marL="0" indent="0">
              <a:buNone/>
            </a:pPr>
            <a:r>
              <a:rPr lang="en-CA" sz="2000" dirty="0"/>
              <a:t>iii) How many hosts are allowed in each subnet? </a:t>
            </a:r>
          </a:p>
          <a:p>
            <a:pPr marL="0" indent="0">
              <a:buNone/>
            </a:pPr>
            <a:endParaRPr lang="en-CA" sz="2000" dirty="0"/>
          </a:p>
          <a:p>
            <a:pPr marL="0" indent="0">
              <a:buNone/>
            </a:pPr>
            <a:r>
              <a:rPr lang="en-CA" sz="2000" dirty="0"/>
              <a:t>iv) What is the lowest subnet address?</a:t>
            </a:r>
          </a:p>
          <a:p>
            <a:pPr marL="0" indent="0">
              <a:buNone/>
            </a:pPr>
            <a:endParaRPr lang="en-CA" sz="2000" dirty="0"/>
          </a:p>
          <a:p>
            <a:pPr marL="0" indent="0">
              <a:buNone/>
            </a:pPr>
            <a:r>
              <a:rPr lang="en-CA" sz="2000" dirty="0"/>
              <a:t>v) What is the broadcast address of the lowest subnet?</a:t>
            </a:r>
          </a:p>
          <a:p>
            <a:pPr marL="0" indent="0">
              <a:buNone/>
            </a:pPr>
            <a:endParaRPr lang="en-CA" sz="2000" dirty="0"/>
          </a:p>
          <a:p>
            <a:pPr marL="0" indent="0">
              <a:buNone/>
            </a:pPr>
            <a:r>
              <a:rPr lang="en-CA" sz="2000" dirty="0"/>
              <a:t>vi) Give the IP address range for the subnet with the lowest subnet id. </a:t>
            </a:r>
          </a:p>
          <a:p>
            <a:endParaRPr lang="en-CA" dirty="0"/>
          </a:p>
        </p:txBody>
      </p:sp>
      <p:sp>
        <p:nvSpPr>
          <p:cNvPr id="4" name="Slide Number Placeholder 3">
            <a:extLst>
              <a:ext uri="{FF2B5EF4-FFF2-40B4-BE49-F238E27FC236}">
                <a16:creationId xmlns:a16="http://schemas.microsoft.com/office/drawing/2014/main" id="{B7C8EE0A-27A5-4B76-A43B-0EE20B836A21}"/>
              </a:ext>
            </a:extLst>
          </p:cNvPr>
          <p:cNvSpPr>
            <a:spLocks noGrp="1"/>
          </p:cNvSpPr>
          <p:nvPr>
            <p:ph type="sldNum" sz="quarter" idx="12"/>
          </p:nvPr>
        </p:nvSpPr>
        <p:spPr/>
        <p:txBody>
          <a:bodyPr/>
          <a:lstStyle/>
          <a:p>
            <a:fld id="{43ECB62F-E19C-4536-87F4-3D10AE92C629}" type="slidenum">
              <a:rPr lang="en-US" altLang="en-US" smtClean="0"/>
              <a:pPr/>
              <a:t>65</a:t>
            </a:fld>
            <a:endParaRPr lang="en-US" altLang="en-US"/>
          </a:p>
        </p:txBody>
      </p:sp>
    </p:spTree>
    <p:extLst>
      <p:ext uri="{BB962C8B-B14F-4D97-AF65-F5344CB8AC3E}">
        <p14:creationId xmlns:p14="http://schemas.microsoft.com/office/powerpoint/2010/main" val="4210119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pPr>
              <a:defRPr/>
            </a:pPr>
            <a:r>
              <a:rPr lang="en-US" dirty="0">
                <a:effectLst/>
              </a:rPr>
              <a:t>IPv6</a:t>
            </a:r>
          </a:p>
        </p:txBody>
      </p:sp>
      <p:sp>
        <p:nvSpPr>
          <p:cNvPr id="30723" name="Content Placeholder 2"/>
          <p:cNvSpPr>
            <a:spLocks noGrp="1"/>
          </p:cNvSpPr>
          <p:nvPr>
            <p:ph idx="1"/>
          </p:nvPr>
        </p:nvSpPr>
        <p:spPr>
          <a:xfrm>
            <a:off x="457200" y="1219200"/>
            <a:ext cx="8229600" cy="5029200"/>
          </a:xfrm>
        </p:spPr>
        <p:txBody>
          <a:bodyPr/>
          <a:lstStyle/>
          <a:p>
            <a:r>
              <a:rPr lang="en-US" altLang="en-US" sz="2800" dirty="0"/>
              <a:t>IPv6 is the new generation of IP addressing for the Internet, but it can also be used in small office networks and home networks. </a:t>
            </a:r>
          </a:p>
          <a:p>
            <a:r>
              <a:rPr lang="en-US" altLang="en-US" sz="2800" dirty="0"/>
              <a:t>It was designed to overcome the limitations of IPv4, including address space and security. </a:t>
            </a:r>
          </a:p>
          <a:p>
            <a:r>
              <a:rPr lang="en-US" altLang="en-US" sz="2800" dirty="0"/>
              <a:t>IPv6 is a 128-bit system, whereas its still-dominant predecessor IPv4 is only a 32-bit system. </a:t>
            </a:r>
          </a:p>
          <a:p>
            <a:pPr lvl="1"/>
            <a:r>
              <a:rPr lang="en-US" altLang="en-US" sz="2800" dirty="0"/>
              <a:t>IPv4 can have approximately 4 billion IP addresses in the whole system</a:t>
            </a:r>
          </a:p>
          <a:p>
            <a:pPr lvl="1"/>
            <a:r>
              <a:rPr lang="en-US" altLang="en-US" sz="2800" dirty="0"/>
              <a:t>IPv6 can have 2</a:t>
            </a:r>
            <a:r>
              <a:rPr lang="en-US" altLang="en-US" sz="2800" baseline="30000" dirty="0"/>
              <a:t>128</a:t>
            </a:r>
            <a:r>
              <a:rPr lang="en-US" altLang="en-US" sz="2800" dirty="0"/>
              <a:t> (340 undecillion) addresses. That’s 340 with 36 zeroes after it! </a:t>
            </a:r>
          </a:p>
        </p:txBody>
      </p:sp>
      <p:sp>
        <p:nvSpPr>
          <p:cNvPr id="3" name="Slide Number Placeholder 2">
            <a:extLst>
              <a:ext uri="{FF2B5EF4-FFF2-40B4-BE49-F238E27FC236}">
                <a16:creationId xmlns:a16="http://schemas.microsoft.com/office/drawing/2014/main" id="{66DBF6B4-D26D-4070-BDC8-87B8E54642AA}"/>
              </a:ext>
            </a:extLst>
          </p:cNvPr>
          <p:cNvSpPr>
            <a:spLocks noGrp="1"/>
          </p:cNvSpPr>
          <p:nvPr>
            <p:ph type="sldNum" sz="quarter" idx="12"/>
          </p:nvPr>
        </p:nvSpPr>
        <p:spPr/>
        <p:txBody>
          <a:bodyPr/>
          <a:lstStyle/>
          <a:p>
            <a:fld id="{43ECB62F-E19C-4536-87F4-3D10AE92C629}" type="slidenum">
              <a:rPr lang="en-US" altLang="en-US" smtClean="0"/>
              <a:pPr/>
              <a:t>66</a:t>
            </a:fld>
            <a:endParaRPr lang="en-US" altLang="en-US"/>
          </a:p>
        </p:txBody>
      </p:sp>
    </p:spTree>
    <p:extLst>
      <p:ext uri="{BB962C8B-B14F-4D97-AF65-F5344CB8AC3E}">
        <p14:creationId xmlns:p14="http://schemas.microsoft.com/office/powerpoint/2010/main" val="2369554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685" y="85928"/>
            <a:ext cx="8229600" cy="914400"/>
          </a:xfrm>
        </p:spPr>
        <p:txBody>
          <a:bodyPr/>
          <a:lstStyle/>
          <a:p>
            <a:pPr>
              <a:defRPr/>
            </a:pPr>
            <a:r>
              <a:rPr lang="en-US" dirty="0">
                <a:effectLst/>
              </a:rPr>
              <a:t>IPv6 Addresses</a:t>
            </a:r>
          </a:p>
        </p:txBody>
      </p:sp>
      <p:sp>
        <p:nvSpPr>
          <p:cNvPr id="33795" name="Content Placeholder 2"/>
          <p:cNvSpPr>
            <a:spLocks noGrp="1"/>
          </p:cNvSpPr>
          <p:nvPr>
            <p:ph idx="1"/>
          </p:nvPr>
        </p:nvSpPr>
        <p:spPr>
          <a:xfrm>
            <a:off x="457200" y="1219200"/>
            <a:ext cx="8229600" cy="5257800"/>
          </a:xfrm>
        </p:spPr>
        <p:txBody>
          <a:bodyPr/>
          <a:lstStyle/>
          <a:p>
            <a:r>
              <a:rPr lang="en-US" altLang="en-US" sz="2700" dirty="0"/>
              <a:t>Provides unicast, multicast and anycast addressing</a:t>
            </a:r>
          </a:p>
          <a:p>
            <a:r>
              <a:rPr lang="en-US" altLang="en-US" sz="2700" dirty="0"/>
              <a:t>IPv6 unicast addresses are broken down into three parts:</a:t>
            </a:r>
          </a:p>
          <a:p>
            <a:pPr lvl="1"/>
            <a:r>
              <a:rPr lang="en-US" altLang="en-US" sz="2700" dirty="0"/>
              <a:t>Global routing prefix: This is the first three groups of numbers (48 bits), and it defines the “network” of the address.</a:t>
            </a:r>
          </a:p>
          <a:p>
            <a:pPr lvl="1"/>
            <a:r>
              <a:rPr lang="en-US" altLang="en-US" sz="2700" dirty="0"/>
              <a:t>IPv6 subnet: This defines the individual subnet of the network that the address is located on.</a:t>
            </a:r>
          </a:p>
          <a:p>
            <a:pPr lvl="1"/>
            <a:r>
              <a:rPr lang="en-US" altLang="en-US" sz="2700" dirty="0"/>
              <a:t>Interface ID: This is the individual host IP portion. It can be assigned to one interface or more than one interface, depending on the type of IPv6 address.</a:t>
            </a:r>
          </a:p>
        </p:txBody>
      </p:sp>
      <p:sp>
        <p:nvSpPr>
          <p:cNvPr id="3" name="Slide Number Placeholder 2">
            <a:extLst>
              <a:ext uri="{FF2B5EF4-FFF2-40B4-BE49-F238E27FC236}">
                <a16:creationId xmlns:a16="http://schemas.microsoft.com/office/drawing/2014/main" id="{EF695AB2-13BD-4567-A717-971C24B499DE}"/>
              </a:ext>
            </a:extLst>
          </p:cNvPr>
          <p:cNvSpPr>
            <a:spLocks noGrp="1"/>
          </p:cNvSpPr>
          <p:nvPr>
            <p:ph type="sldNum" sz="quarter" idx="12"/>
          </p:nvPr>
        </p:nvSpPr>
        <p:spPr/>
        <p:txBody>
          <a:bodyPr/>
          <a:lstStyle/>
          <a:p>
            <a:fld id="{43ECB62F-E19C-4536-87F4-3D10AE92C629}" type="slidenum">
              <a:rPr lang="en-US" altLang="en-US" smtClean="0"/>
              <a:pPr/>
              <a:t>67</a:t>
            </a:fld>
            <a:endParaRPr lang="en-US" altLang="en-US"/>
          </a:p>
        </p:txBody>
      </p:sp>
    </p:spTree>
    <p:extLst>
      <p:ext uri="{BB962C8B-B14F-4D97-AF65-F5344CB8AC3E}">
        <p14:creationId xmlns:p14="http://schemas.microsoft.com/office/powerpoint/2010/main" val="1344337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IPv6 Addresses</a:t>
            </a:r>
          </a:p>
        </p:txBody>
      </p:sp>
      <p:sp>
        <p:nvSpPr>
          <p:cNvPr id="3" name="Content Placeholder 2"/>
          <p:cNvSpPr>
            <a:spLocks noGrp="1"/>
          </p:cNvSpPr>
          <p:nvPr>
            <p:ph idx="1"/>
          </p:nvPr>
        </p:nvSpPr>
        <p:spPr/>
        <p:txBody>
          <a:bodyPr/>
          <a:lstStyle/>
          <a:p>
            <a:pPr marL="0" indent="0">
              <a:buFontTx/>
              <a:buNone/>
            </a:pPr>
            <a:r>
              <a:rPr lang="en-US" dirty="0"/>
              <a:t>IPv6 numbers are written in hexadecimal rather than dotted decimal.</a:t>
            </a:r>
            <a:endParaRPr lang="en-US" altLang="en-US" sz="3000" b="1" dirty="0"/>
          </a:p>
          <a:p>
            <a:pPr marL="0" indent="0">
              <a:buFontTx/>
              <a:buNone/>
            </a:pPr>
            <a:endParaRPr lang="en-US" altLang="en-US" sz="3000" b="1" dirty="0"/>
          </a:p>
          <a:p>
            <a:pPr marL="0" indent="0">
              <a:buFontTx/>
              <a:buNone/>
            </a:pPr>
            <a:r>
              <a:rPr lang="en-US" altLang="en-US" sz="3000" b="1" dirty="0"/>
              <a:t>2001:4860:0000:2001:0000:0000:0000:0068</a:t>
            </a:r>
          </a:p>
          <a:p>
            <a:pPr marL="0" indent="0"/>
            <a:endParaRPr lang="en-US" altLang="en-US" dirty="0"/>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val="0"/>
              </a:ext>
            </a:extLst>
          </a:blip>
          <a:srcRect l="27483" t="57761" r="45033" b="37161"/>
          <a:stretch>
            <a:fillRect/>
          </a:stretch>
        </p:blipFill>
        <p:spPr bwMode="auto">
          <a:xfrm>
            <a:off x="457200" y="3991583"/>
            <a:ext cx="83820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48720DD8-E755-4A8C-91AF-CB753230A7DA}"/>
              </a:ext>
            </a:extLst>
          </p:cNvPr>
          <p:cNvSpPr>
            <a:spLocks noGrp="1"/>
          </p:cNvSpPr>
          <p:nvPr>
            <p:ph type="sldNum" sz="quarter" idx="12"/>
          </p:nvPr>
        </p:nvSpPr>
        <p:spPr/>
        <p:txBody>
          <a:bodyPr/>
          <a:lstStyle/>
          <a:p>
            <a:fld id="{43ECB62F-E19C-4536-87F4-3D10AE92C629}" type="slidenum">
              <a:rPr lang="en-US" altLang="en-US" smtClean="0"/>
              <a:pPr/>
              <a:t>68</a:t>
            </a:fld>
            <a:endParaRPr lang="en-US" altLang="en-US"/>
          </a:p>
        </p:txBody>
      </p:sp>
    </p:spTree>
    <p:extLst>
      <p:ext uri="{BB962C8B-B14F-4D97-AF65-F5344CB8AC3E}">
        <p14:creationId xmlns:p14="http://schemas.microsoft.com/office/powerpoint/2010/main" val="2110465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Grp="1" noChangeArrowheads="1"/>
          </p:cNvSpPr>
          <p:nvPr>
            <p:ph type="title"/>
          </p:nvPr>
        </p:nvSpPr>
        <p:spPr>
          <a:xfrm>
            <a:off x="533400" y="533400"/>
            <a:ext cx="6019800" cy="731838"/>
          </a:xfrm>
          <a:noFill/>
        </p:spPr>
        <p:txBody>
          <a:bodyPr/>
          <a:lstStyle/>
          <a:p>
            <a:pPr eaLnBrk="1" hangingPunct="1"/>
            <a:r>
              <a:rPr lang="en-US" altLang="en-US" dirty="0">
                <a:effectLst/>
              </a:rPr>
              <a:t>Displaying IPv6 Addresses</a:t>
            </a:r>
          </a:p>
        </p:txBody>
      </p:sp>
      <p:sp>
        <p:nvSpPr>
          <p:cNvPr id="7175" name="Rectangle 9"/>
          <p:cNvSpPr>
            <a:spLocks noGrp="1" noChangeArrowheads="1"/>
          </p:cNvSpPr>
          <p:nvPr>
            <p:ph type="body" idx="1"/>
          </p:nvPr>
        </p:nvSpPr>
        <p:spPr>
          <a:xfrm>
            <a:off x="609600" y="1447800"/>
            <a:ext cx="6324600" cy="4525963"/>
          </a:xfrm>
          <a:noFill/>
        </p:spPr>
        <p:txBody>
          <a:bodyPr/>
          <a:lstStyle/>
          <a:p>
            <a:pPr eaLnBrk="1" hangingPunct="1"/>
            <a:r>
              <a:rPr lang="en-US" altLang="en-US" dirty="0"/>
              <a:t>Hexadecimal</a:t>
            </a:r>
          </a:p>
          <a:p>
            <a:pPr eaLnBrk="1" hangingPunct="1"/>
            <a:r>
              <a:rPr lang="en-US" altLang="en-US" dirty="0"/>
              <a:t>Zero compression</a:t>
            </a:r>
          </a:p>
          <a:p>
            <a:pPr eaLnBrk="1" hangingPunct="1"/>
            <a:r>
              <a:rPr lang="en-US" altLang="en-US" dirty="0"/>
              <a:t>Dropping leading </a:t>
            </a:r>
            <a:r>
              <a:rPr lang="en-US" altLang="en-US" dirty="0" err="1"/>
              <a:t>zeros</a:t>
            </a:r>
            <a:endParaRPr lang="en-US" altLang="en-US" dirty="0"/>
          </a:p>
        </p:txBody>
      </p:sp>
      <p:pic>
        <p:nvPicPr>
          <p:cNvPr id="71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406302"/>
            <a:ext cx="8541568" cy="2918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DFC37048-C17D-4C88-9744-A116F2D1E72E}"/>
              </a:ext>
            </a:extLst>
          </p:cNvPr>
          <p:cNvSpPr>
            <a:spLocks noGrp="1"/>
          </p:cNvSpPr>
          <p:nvPr>
            <p:ph type="sldNum" sz="quarter" idx="12"/>
          </p:nvPr>
        </p:nvSpPr>
        <p:spPr/>
        <p:txBody>
          <a:bodyPr/>
          <a:lstStyle/>
          <a:p>
            <a:fld id="{43ECB62F-E19C-4536-87F4-3D10AE92C629}" type="slidenum">
              <a:rPr lang="en-US" altLang="en-US" smtClean="0"/>
              <a:pPr/>
              <a:t>69</a:t>
            </a:fld>
            <a:endParaRPr lang="en-US" altLang="en-US"/>
          </a:p>
        </p:txBody>
      </p:sp>
    </p:spTree>
    <p:extLst>
      <p:ext uri="{BB962C8B-B14F-4D97-AF65-F5344CB8AC3E}">
        <p14:creationId xmlns:p14="http://schemas.microsoft.com/office/powerpoint/2010/main" val="3827248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Rectangle 3">
            <a:extLst>
              <a:ext uri="{FF2B5EF4-FFF2-40B4-BE49-F238E27FC236}">
                <a16:creationId xmlns:a16="http://schemas.microsoft.com/office/drawing/2014/main" id="{4A25C964-7AB1-48F7-A57B-88D3F52F5EB8}"/>
              </a:ext>
            </a:extLst>
          </p:cNvPr>
          <p:cNvSpPr>
            <a:spLocks noGrp="1" noChangeArrowheads="1"/>
          </p:cNvSpPr>
          <p:nvPr>
            <p:ph type="body" idx="1"/>
          </p:nvPr>
        </p:nvSpPr>
        <p:spPr>
          <a:xfrm>
            <a:off x="457200" y="457200"/>
            <a:ext cx="8229600" cy="6172200"/>
          </a:xfrm>
        </p:spPr>
        <p:txBody>
          <a:bodyPr/>
          <a:lstStyle/>
          <a:p>
            <a:pPr eaLnBrk="1" hangingPunct="1">
              <a:buFont typeface="Wingdings" panose="05000000000000000000" pitchFamily="2" charset="2"/>
              <a:buNone/>
              <a:defRPr/>
            </a:pPr>
            <a:r>
              <a:rPr lang="en-US" sz="2400" b="1" dirty="0"/>
              <a:t>Example</a:t>
            </a:r>
          </a:p>
          <a:p>
            <a:pPr eaLnBrk="1" hangingPunct="1">
              <a:buFont typeface="Wingdings" panose="05000000000000000000" pitchFamily="2" charset="2"/>
              <a:buNone/>
              <a:defRPr/>
            </a:pPr>
            <a:endParaRPr lang="en-US" sz="2400" b="1" dirty="0"/>
          </a:p>
          <a:p>
            <a:pPr eaLnBrk="1" hangingPunct="1">
              <a:buFont typeface="Wingdings" panose="05000000000000000000" pitchFamily="2" charset="2"/>
              <a:buNone/>
              <a:defRPr/>
            </a:pPr>
            <a:r>
              <a:rPr lang="en-US" sz="2400" b="1" dirty="0"/>
              <a:t>Problem:  </a:t>
            </a:r>
            <a:r>
              <a:rPr lang="en-US" sz="2400" dirty="0"/>
              <a:t> Given a 32-bit IP address number expressed in binary format, convert the number to a dotted-decimal format.</a:t>
            </a:r>
          </a:p>
          <a:p>
            <a:pPr eaLnBrk="1" hangingPunct="1">
              <a:buFont typeface="Wingdings" panose="05000000000000000000" pitchFamily="2" charset="2"/>
              <a:buNone/>
              <a:defRPr/>
            </a:pPr>
            <a:r>
              <a:rPr lang="en-US" dirty="0"/>
              <a:t> </a:t>
            </a:r>
            <a:r>
              <a:rPr lang="en-US" sz="2000" dirty="0"/>
              <a:t>  </a:t>
            </a:r>
          </a:p>
          <a:p>
            <a:pPr eaLnBrk="1" hangingPunct="1">
              <a:buFont typeface="Wingdings" panose="05000000000000000000" pitchFamily="2" charset="2"/>
              <a:buNone/>
              <a:defRPr/>
            </a:pPr>
            <a:r>
              <a:rPr lang="en-US" sz="2000" dirty="0"/>
              <a:t>1 1 0 0 0 0 0 0     1 0 1 0 1 0 0 0    0 0 1 0 0 0 0 0     0 0 0 0 1 1 0 0 </a:t>
            </a:r>
          </a:p>
          <a:p>
            <a:pPr eaLnBrk="1" hangingPunct="1">
              <a:buFont typeface="Wingdings" panose="05000000000000000000" pitchFamily="2" charset="2"/>
              <a:buNone/>
              <a:defRPr/>
            </a:pPr>
            <a:r>
              <a:rPr lang="en-US" sz="2000" dirty="0"/>
              <a:t>   	    octet – 4 	         octet – 3	        octet -  2 	        octet – 1</a:t>
            </a:r>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r>
              <a:rPr lang="en-US" sz="2000" dirty="0"/>
              <a:t>Solution:</a:t>
            </a:r>
          </a:p>
          <a:p>
            <a:pPr eaLnBrk="1" hangingPunct="1">
              <a:buNone/>
              <a:defRPr/>
            </a:pPr>
            <a:r>
              <a:rPr lang="en-US" sz="2000" b="1" dirty="0"/>
              <a:t>192.168.32.12</a:t>
            </a:r>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400" b="1" dirty="0"/>
          </a:p>
        </p:txBody>
      </p:sp>
      <p:sp>
        <p:nvSpPr>
          <p:cNvPr id="2" name="Slide Number Placeholder 1">
            <a:extLst>
              <a:ext uri="{FF2B5EF4-FFF2-40B4-BE49-F238E27FC236}">
                <a16:creationId xmlns:a16="http://schemas.microsoft.com/office/drawing/2014/main" id="{5050BE21-5290-4D44-96B8-F1E0DF1BAA0B}"/>
              </a:ext>
            </a:extLst>
          </p:cNvPr>
          <p:cNvSpPr>
            <a:spLocks noGrp="1"/>
          </p:cNvSpPr>
          <p:nvPr>
            <p:ph type="sldNum" sz="quarter" idx="12"/>
          </p:nvPr>
        </p:nvSpPr>
        <p:spPr/>
        <p:txBody>
          <a:bodyPr/>
          <a:lstStyle/>
          <a:p>
            <a:fld id="{43ECB62F-E19C-4536-87F4-3D10AE92C629}" type="slidenum">
              <a:rPr lang="en-US" altLang="en-US" smtClean="0"/>
              <a:pPr/>
              <a:t>7</a:t>
            </a:fld>
            <a:endParaRPr lang="en-US" altLang="en-US"/>
          </a:p>
        </p:txBody>
      </p:sp>
    </p:spTree>
    <p:extLst>
      <p:ext uri="{BB962C8B-B14F-4D97-AF65-F5344CB8AC3E}">
        <p14:creationId xmlns:p14="http://schemas.microsoft.com/office/powerpoint/2010/main" val="2068989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73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27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ipconfig /all Command</a:t>
            </a:r>
          </a:p>
        </p:txBody>
      </p:sp>
      <p:pic>
        <p:nvPicPr>
          <p:cNvPr id="36868" name="Picture 4" descr="04fig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31" y="1907381"/>
            <a:ext cx="8440737"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E1CCE8A-7C60-4DA2-89CD-D174A4C82B7C}"/>
              </a:ext>
            </a:extLst>
          </p:cNvPr>
          <p:cNvSpPr>
            <a:spLocks noGrp="1"/>
          </p:cNvSpPr>
          <p:nvPr>
            <p:ph type="sldNum" sz="quarter" idx="12"/>
          </p:nvPr>
        </p:nvSpPr>
        <p:spPr/>
        <p:txBody>
          <a:bodyPr/>
          <a:lstStyle/>
          <a:p>
            <a:fld id="{43ECB62F-E19C-4536-87F4-3D10AE92C629}" type="slidenum">
              <a:rPr lang="en-US" altLang="en-US" smtClean="0"/>
              <a:pPr/>
              <a:t>70</a:t>
            </a:fld>
            <a:endParaRPr lang="en-US" altLang="en-US"/>
          </a:p>
        </p:txBody>
      </p:sp>
    </p:spTree>
    <p:extLst>
      <p:ext uri="{BB962C8B-B14F-4D97-AF65-F5344CB8AC3E}">
        <p14:creationId xmlns:p14="http://schemas.microsoft.com/office/powerpoint/2010/main" val="3186132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Testing IPv6 Loopback</a:t>
            </a:r>
          </a:p>
        </p:txBody>
      </p:sp>
      <p:pic>
        <p:nvPicPr>
          <p:cNvPr id="37892" name="Picture 3" descr="04fig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31" y="1906587"/>
            <a:ext cx="844073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F2F6564-3C61-4603-83FD-C8ACC66670D0}"/>
              </a:ext>
            </a:extLst>
          </p:cNvPr>
          <p:cNvSpPr>
            <a:spLocks noGrp="1"/>
          </p:cNvSpPr>
          <p:nvPr>
            <p:ph type="sldNum" sz="quarter" idx="12"/>
          </p:nvPr>
        </p:nvSpPr>
        <p:spPr/>
        <p:txBody>
          <a:bodyPr/>
          <a:lstStyle/>
          <a:p>
            <a:fld id="{43ECB62F-E19C-4536-87F4-3D10AE92C629}" type="slidenum">
              <a:rPr lang="en-US" altLang="en-US" smtClean="0"/>
              <a:pPr/>
              <a:t>71</a:t>
            </a:fld>
            <a:endParaRPr lang="en-US" altLang="en-US"/>
          </a:p>
        </p:txBody>
      </p:sp>
    </p:spTree>
    <p:extLst>
      <p:ext uri="{BB962C8B-B14F-4D97-AF65-F5344CB8AC3E}">
        <p14:creationId xmlns:p14="http://schemas.microsoft.com/office/powerpoint/2010/main" val="941425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528"/>
            <a:ext cx="8229600" cy="685800"/>
          </a:xfrm>
        </p:spPr>
        <p:txBody>
          <a:bodyPr/>
          <a:lstStyle/>
          <a:p>
            <a:pPr>
              <a:defRPr/>
            </a:pPr>
            <a:r>
              <a:rPr lang="en-US" dirty="0">
                <a:effectLst/>
              </a:rPr>
              <a:t>IPv4 to IPv6 Migration</a:t>
            </a:r>
          </a:p>
        </p:txBody>
      </p:sp>
      <p:sp>
        <p:nvSpPr>
          <p:cNvPr id="40963" name="Content Placeholder 2"/>
          <p:cNvSpPr>
            <a:spLocks noGrp="1"/>
          </p:cNvSpPr>
          <p:nvPr>
            <p:ph idx="1"/>
          </p:nvPr>
        </p:nvSpPr>
        <p:spPr>
          <a:xfrm>
            <a:off x="457200" y="1219200"/>
            <a:ext cx="8229600" cy="5257800"/>
          </a:xfrm>
        </p:spPr>
        <p:txBody>
          <a:bodyPr/>
          <a:lstStyle/>
          <a:p>
            <a:r>
              <a:rPr lang="en-US" altLang="en-US" dirty="0"/>
              <a:t>A </a:t>
            </a:r>
            <a:r>
              <a:rPr lang="en-US" altLang="en-US" b="1" i="1" dirty="0"/>
              <a:t>dual IP stack</a:t>
            </a:r>
            <a:r>
              <a:rPr lang="en-US" altLang="en-US" dirty="0"/>
              <a:t> exists when there are two Internet Protocol software implementations in an operating system, one for IPv4 and another for IPv6. </a:t>
            </a:r>
          </a:p>
          <a:p>
            <a:pPr lvl="1"/>
            <a:r>
              <a:rPr lang="en-US" altLang="en-US" dirty="0"/>
              <a:t>Dual stack IP hosts can run IPv4 and IPv6 independently, or they can use a hybrid implementation, which is the most commonly used method for modern operating systems.</a:t>
            </a:r>
          </a:p>
          <a:p>
            <a:r>
              <a:rPr lang="en-US" b="1" i="1" dirty="0"/>
              <a:t>IPv4 to IPv6 Tunneling </a:t>
            </a:r>
            <a:r>
              <a:rPr lang="en-US" dirty="0"/>
              <a:t>-</a:t>
            </a:r>
            <a:r>
              <a:rPr lang="en-US" altLang="en-US" dirty="0"/>
              <a:t> IPv6 packets can be encapsulated inside IPv4 datagrams. </a:t>
            </a:r>
          </a:p>
          <a:p>
            <a:endParaRPr lang="en-US" altLang="en-US" dirty="0"/>
          </a:p>
        </p:txBody>
      </p:sp>
      <p:sp>
        <p:nvSpPr>
          <p:cNvPr id="3" name="Slide Number Placeholder 2">
            <a:extLst>
              <a:ext uri="{FF2B5EF4-FFF2-40B4-BE49-F238E27FC236}">
                <a16:creationId xmlns:a16="http://schemas.microsoft.com/office/drawing/2014/main" id="{9F8A35FF-DA8E-4284-BC6B-7F0B36CC7CEB}"/>
              </a:ext>
            </a:extLst>
          </p:cNvPr>
          <p:cNvSpPr>
            <a:spLocks noGrp="1"/>
          </p:cNvSpPr>
          <p:nvPr>
            <p:ph type="sldNum" sz="quarter" idx="12"/>
          </p:nvPr>
        </p:nvSpPr>
        <p:spPr/>
        <p:txBody>
          <a:bodyPr/>
          <a:lstStyle/>
          <a:p>
            <a:fld id="{43ECB62F-E19C-4536-87F4-3D10AE92C629}" type="slidenum">
              <a:rPr lang="en-US" altLang="en-US" smtClean="0"/>
              <a:pPr/>
              <a:t>72</a:t>
            </a:fld>
            <a:endParaRPr lang="en-US" altLang="en-US"/>
          </a:p>
        </p:txBody>
      </p:sp>
    </p:spTree>
    <p:extLst>
      <p:ext uri="{BB962C8B-B14F-4D97-AF65-F5344CB8AC3E}">
        <p14:creationId xmlns:p14="http://schemas.microsoft.com/office/powerpoint/2010/main" val="430223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28650" y="120650"/>
            <a:ext cx="7886700" cy="709613"/>
          </a:xfrm>
        </p:spPr>
        <p:txBody>
          <a:bodyPr/>
          <a:lstStyle/>
          <a:p>
            <a:pPr eaLnBrk="1" hangingPunct="1"/>
            <a:r>
              <a:rPr lang="en-US" dirty="0">
                <a:effectLst/>
              </a:rPr>
              <a:t>Virtual LAN (</a:t>
            </a:r>
            <a:r>
              <a:rPr lang="en-US" altLang="en-US" dirty="0">
                <a:effectLst/>
              </a:rPr>
              <a:t>VLAN)</a:t>
            </a:r>
          </a:p>
        </p:txBody>
      </p:sp>
      <p:sp>
        <p:nvSpPr>
          <p:cNvPr id="4099" name="Rectangle 3"/>
          <p:cNvSpPr>
            <a:spLocks noGrp="1" noChangeArrowheads="1"/>
          </p:cNvSpPr>
          <p:nvPr>
            <p:ph idx="1"/>
          </p:nvPr>
        </p:nvSpPr>
        <p:spPr>
          <a:xfrm>
            <a:off x="640152" y="831701"/>
            <a:ext cx="7886700" cy="4729163"/>
          </a:xfrm>
        </p:spPr>
        <p:txBody>
          <a:bodyPr/>
          <a:lstStyle/>
          <a:p>
            <a:pPr eaLnBrk="1" hangingPunct="1"/>
            <a:r>
              <a:rPr lang="en-US" altLang="en-US" sz="2400" dirty="0"/>
              <a:t>Recall: A switch is used to interconnect devices belonging to the same LAN</a:t>
            </a:r>
          </a:p>
          <a:p>
            <a:pPr eaLnBrk="1" hangingPunct="1"/>
            <a:r>
              <a:rPr lang="en-US" altLang="en-US" sz="2400" dirty="0"/>
              <a:t>A switch can also be configured with </a:t>
            </a:r>
            <a:r>
              <a:rPr lang="en-US" altLang="en-US" sz="2400" b="1" dirty="0"/>
              <a:t>VLANs </a:t>
            </a:r>
            <a:r>
              <a:rPr lang="en-US" altLang="en-US" sz="2400" dirty="0"/>
              <a:t>where a group of computers are configured as if they are in the same LAN even if they reside across routers in separate LANs in different physical locations. </a:t>
            </a:r>
          </a:p>
          <a:p>
            <a:pPr eaLnBrk="1" hangingPunct="1"/>
            <a:endParaRPr lang="en-US" altLang="en-US" sz="2800" dirty="0"/>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73</a:t>
            </a:fld>
            <a:endParaRPr lang="en-US" altLang="en-US" dirty="0"/>
          </a:p>
        </p:txBody>
      </p:sp>
      <p:pic>
        <p:nvPicPr>
          <p:cNvPr id="6" name="Picture 2" descr="Figure 3-01">
            <a:extLst>
              <a:ext uri="{FF2B5EF4-FFF2-40B4-BE49-F238E27FC236}">
                <a16:creationId xmlns:a16="http://schemas.microsoft.com/office/drawing/2014/main" id="{514EF76F-D970-4895-94CA-38BE20247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04908"/>
            <a:ext cx="4419600" cy="342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45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28650" y="365125"/>
            <a:ext cx="7886700" cy="709613"/>
          </a:xfrm>
        </p:spPr>
        <p:txBody>
          <a:bodyPr/>
          <a:lstStyle/>
          <a:p>
            <a:pPr eaLnBrk="1" hangingPunct="1"/>
            <a:r>
              <a:rPr lang="en-US" dirty="0">
                <a:effectLst/>
              </a:rPr>
              <a:t>Virtual LAN (</a:t>
            </a:r>
            <a:r>
              <a:rPr lang="en-US" altLang="en-US" dirty="0">
                <a:effectLst/>
              </a:rPr>
              <a:t>VLAN)</a:t>
            </a:r>
          </a:p>
        </p:txBody>
      </p:sp>
      <p:sp>
        <p:nvSpPr>
          <p:cNvPr id="4099" name="Rectangle 3"/>
          <p:cNvSpPr>
            <a:spLocks noGrp="1" noChangeArrowheads="1"/>
          </p:cNvSpPr>
          <p:nvPr>
            <p:ph idx="1"/>
          </p:nvPr>
        </p:nvSpPr>
        <p:spPr>
          <a:xfrm>
            <a:off x="628650" y="1295401"/>
            <a:ext cx="7886700" cy="2133600"/>
          </a:xfrm>
        </p:spPr>
        <p:txBody>
          <a:bodyPr/>
          <a:lstStyle/>
          <a:p>
            <a:pPr eaLnBrk="1" hangingPunct="1"/>
            <a:r>
              <a:rPr lang="en-US" altLang="en-US" sz="2400" dirty="0"/>
              <a:t>Advantage: computers and servers can be grouped in the same VLAN based on the organizational group (e.g. Sales, Engineering) even if they are not on the same physical segment or even the same building. </a:t>
            </a:r>
          </a:p>
          <a:p>
            <a:pPr eaLnBrk="1" hangingPunct="1"/>
            <a:endParaRPr lang="en-US" altLang="en-US" sz="2800" dirty="0"/>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74</a:t>
            </a:fld>
            <a:endParaRPr lang="en-US" altLang="en-US" dirty="0"/>
          </a:p>
        </p:txBody>
      </p:sp>
      <p:pic>
        <p:nvPicPr>
          <p:cNvPr id="6" name="Picture 2" descr="A single VLAN can be managed by multiple programmable switches" title="Figure 10-24">
            <a:extLst>
              <a:ext uri="{FF2B5EF4-FFF2-40B4-BE49-F238E27FC236}">
                <a16:creationId xmlns:a16="http://schemas.microsoft.com/office/drawing/2014/main" id="{AAD8E311-BC2D-43AB-80EB-C4A184BA0793}"/>
              </a:ext>
            </a:extLst>
          </p:cNvPr>
          <p:cNvPicPr>
            <a:picLocks noChangeAspect="1" noChangeArrowheads="1"/>
          </p:cNvPicPr>
          <p:nvPr/>
        </p:nvPicPr>
        <p:blipFill>
          <a:blip r:embed="rId2"/>
          <a:srcRect/>
          <a:stretch>
            <a:fillRect/>
          </a:stretch>
        </p:blipFill>
        <p:spPr bwMode="auto">
          <a:xfrm>
            <a:off x="1576764" y="3124200"/>
            <a:ext cx="5662235" cy="355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3118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457200"/>
            <a:ext cx="8229600" cy="609600"/>
          </a:xfrm>
        </p:spPr>
        <p:txBody>
          <a:bodyPr/>
          <a:lstStyle/>
          <a:p>
            <a:pPr eaLnBrk="1" hangingPunct="1"/>
            <a:r>
              <a:rPr lang="en-US" altLang="en-US" dirty="0">
                <a:effectLst/>
              </a:rPr>
              <a:t>VLANs</a:t>
            </a:r>
          </a:p>
        </p:txBody>
      </p:sp>
      <p:sp>
        <p:nvSpPr>
          <p:cNvPr id="5123" name="Content Placeholder 2"/>
          <p:cNvSpPr>
            <a:spLocks noGrp="1"/>
          </p:cNvSpPr>
          <p:nvPr>
            <p:ph idx="1"/>
          </p:nvPr>
        </p:nvSpPr>
        <p:spPr>
          <a:xfrm>
            <a:off x="628650" y="1068238"/>
            <a:ext cx="7886700" cy="4881563"/>
          </a:xfrm>
        </p:spPr>
        <p:txBody>
          <a:bodyPr/>
          <a:lstStyle/>
          <a:p>
            <a:pPr eaLnBrk="1" hangingPunct="1"/>
            <a:r>
              <a:rPr lang="en-US" altLang="en-US" sz="2800" dirty="0"/>
              <a:t>Reasons for using VLANs:</a:t>
            </a:r>
          </a:p>
          <a:p>
            <a:pPr lvl="1" eaLnBrk="1" hangingPunct="1"/>
            <a:r>
              <a:rPr lang="en-US" altLang="en-US" sz="2400" dirty="0"/>
              <a:t>Separating groups of users who need special security or network functions</a:t>
            </a:r>
          </a:p>
          <a:p>
            <a:pPr lvl="1" eaLnBrk="1" hangingPunct="1"/>
            <a:r>
              <a:rPr lang="en-US" altLang="en-US" sz="2400" dirty="0"/>
              <a:t>Isolating connections with heavy or unpredictable traffic patterns</a:t>
            </a:r>
          </a:p>
          <a:p>
            <a:pPr lvl="1" eaLnBrk="1" hangingPunct="1"/>
            <a:r>
              <a:rPr lang="en-US" altLang="en-US" sz="2400" dirty="0"/>
              <a:t>Identifying groups of devices whose data should be given priority handling</a:t>
            </a:r>
          </a:p>
          <a:p>
            <a:pPr lvl="1" eaLnBrk="1" hangingPunct="1"/>
            <a:r>
              <a:rPr lang="en-US" altLang="en-US" sz="2400" dirty="0"/>
              <a:t>Containing groups of devices that rely on legacy protocols incompatible with the majority of the network’s traffic</a:t>
            </a:r>
          </a:p>
          <a:p>
            <a:pPr lvl="1" eaLnBrk="1" hangingPunct="1"/>
            <a:r>
              <a:rPr lang="en-US" altLang="en-US" sz="2400" dirty="0"/>
              <a:t>Separating a large network into smaller subnets</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75</a:t>
            </a:fld>
            <a:endParaRPr lang="en-US" altLang="en-US"/>
          </a:p>
        </p:txBody>
      </p:sp>
    </p:spTree>
    <p:extLst>
      <p:ext uri="{BB962C8B-B14F-4D97-AF65-F5344CB8AC3E}">
        <p14:creationId xmlns:p14="http://schemas.microsoft.com/office/powerpoint/2010/main" val="944935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28650" y="365125"/>
            <a:ext cx="7886700" cy="549275"/>
          </a:xfrm>
        </p:spPr>
        <p:txBody>
          <a:bodyPr/>
          <a:lstStyle/>
          <a:p>
            <a:pPr eaLnBrk="1" hangingPunct="1"/>
            <a:r>
              <a:rPr lang="en-US" altLang="en-US" dirty="0">
                <a:effectLst/>
              </a:rPr>
              <a:t>VLANs</a:t>
            </a:r>
          </a:p>
        </p:txBody>
      </p:sp>
      <p:sp>
        <p:nvSpPr>
          <p:cNvPr id="7171" name="Content Placeholder 2"/>
          <p:cNvSpPr>
            <a:spLocks noGrp="1"/>
          </p:cNvSpPr>
          <p:nvPr>
            <p:ph idx="1"/>
          </p:nvPr>
        </p:nvSpPr>
        <p:spPr>
          <a:xfrm>
            <a:off x="628650" y="919842"/>
            <a:ext cx="7886700" cy="5557157"/>
          </a:xfrm>
        </p:spPr>
        <p:txBody>
          <a:bodyPr/>
          <a:lstStyle/>
          <a:p>
            <a:pPr eaLnBrk="1" hangingPunct="1"/>
            <a:r>
              <a:rPr lang="en-US" altLang="en-US" sz="2400" dirty="0"/>
              <a:t>To create a VLAN</a:t>
            </a:r>
          </a:p>
          <a:p>
            <a:pPr lvl="1" eaLnBrk="1" hangingPunct="1"/>
            <a:r>
              <a:rPr lang="en-US" altLang="en-US" sz="2400" dirty="0"/>
              <a:t>You need a programmable physical switch whose ports can be partitioned into groups</a:t>
            </a:r>
          </a:p>
          <a:p>
            <a:pPr eaLnBrk="1" hangingPunct="1"/>
            <a:r>
              <a:rPr lang="en-US" altLang="en-US" sz="2400" dirty="0"/>
              <a:t>Each VLAN is assigned its own subnet of IP addresses</a:t>
            </a:r>
          </a:p>
          <a:p>
            <a:pPr lvl="1" eaLnBrk="1" hangingPunct="1"/>
            <a:r>
              <a:rPr lang="en-US" altLang="en-US" sz="2400" dirty="0"/>
              <a:t>Each VLAN and subnet normally is a broadcast domain</a:t>
            </a:r>
          </a:p>
          <a:p>
            <a:pPr eaLnBrk="1" hangingPunct="1"/>
            <a:r>
              <a:rPr lang="en-US" altLang="en-US" sz="2400" dirty="0"/>
              <a:t>A VLAN can include ports from more than one switch</a:t>
            </a:r>
          </a:p>
          <a:p>
            <a:pPr eaLnBrk="1" hangingPunct="1"/>
            <a:r>
              <a:rPr lang="en-US" altLang="en-US" sz="2400" dirty="0"/>
              <a:t>802.1Q</a:t>
            </a:r>
          </a:p>
          <a:p>
            <a:pPr lvl="1" eaLnBrk="1" hangingPunct="1"/>
            <a:r>
              <a:rPr lang="en-US" altLang="en-US" sz="2400" dirty="0"/>
              <a:t>The IEEE standard that specifies how VLAN information appears in frames and how switches interpret that information</a:t>
            </a:r>
          </a:p>
          <a:p>
            <a:pPr eaLnBrk="1" hangingPunct="1"/>
            <a:endParaRPr lang="en-US" altLang="en-US" sz="2700" dirty="0"/>
          </a:p>
          <a:p>
            <a:pPr lvl="1" eaLnBrk="1" hangingPunct="1"/>
            <a:endParaRPr lang="en-US" altLang="en-US" dirty="0"/>
          </a:p>
          <a:p>
            <a:pPr lvl="1" eaLnBrk="1" hangingPunct="1"/>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76</a:t>
            </a:fld>
            <a:endParaRPr lang="en-US" altLang="en-US"/>
          </a:p>
        </p:txBody>
      </p:sp>
    </p:spTree>
    <p:extLst>
      <p:ext uri="{BB962C8B-B14F-4D97-AF65-F5344CB8AC3E}">
        <p14:creationId xmlns:p14="http://schemas.microsoft.com/office/powerpoint/2010/main" val="1459977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457200"/>
            <a:ext cx="8229600" cy="696913"/>
          </a:xfrm>
        </p:spPr>
        <p:txBody>
          <a:bodyPr/>
          <a:lstStyle/>
          <a:p>
            <a:pPr eaLnBrk="1" hangingPunct="1"/>
            <a:r>
              <a:rPr lang="en-US" altLang="en-US" dirty="0" err="1">
                <a:effectLst/>
              </a:rPr>
              <a:t>Trunking</a:t>
            </a:r>
            <a:endParaRPr lang="en-US" altLang="en-US" dirty="0">
              <a:effectLst/>
            </a:endParaRPr>
          </a:p>
        </p:txBody>
      </p:sp>
      <p:sp>
        <p:nvSpPr>
          <p:cNvPr id="11267" name="Content Placeholder 2"/>
          <p:cNvSpPr>
            <a:spLocks noGrp="1"/>
          </p:cNvSpPr>
          <p:nvPr>
            <p:ph idx="1"/>
          </p:nvPr>
        </p:nvSpPr>
        <p:spPr>
          <a:xfrm>
            <a:off x="628650" y="1295400"/>
            <a:ext cx="7886700" cy="4579938"/>
          </a:xfrm>
        </p:spPr>
        <p:txBody>
          <a:bodyPr/>
          <a:lstStyle/>
          <a:p>
            <a:pPr eaLnBrk="1" hangingPunct="1"/>
            <a:r>
              <a:rPr lang="en-US" altLang="en-US" sz="2400" dirty="0"/>
              <a:t>Trunk</a:t>
            </a:r>
          </a:p>
          <a:p>
            <a:pPr lvl="1" eaLnBrk="1" hangingPunct="1"/>
            <a:r>
              <a:rPr lang="en-US" altLang="en-US" sz="2400" dirty="0"/>
              <a:t>A single physical connection between switches through which many logical VLANs can transmit and receive data</a:t>
            </a:r>
          </a:p>
          <a:p>
            <a:pPr eaLnBrk="1" hangingPunct="1"/>
            <a:r>
              <a:rPr lang="en-US" altLang="en-US" sz="2400" dirty="0"/>
              <a:t>A port on a switch is configured as either an access port or a trunk port</a:t>
            </a:r>
          </a:p>
          <a:p>
            <a:pPr lvl="1" eaLnBrk="1" hangingPunct="1"/>
            <a:r>
              <a:rPr lang="en-US" altLang="en-US" sz="2400" dirty="0"/>
              <a:t>Access port - used for connecting a single node, e.g. a PC</a:t>
            </a:r>
          </a:p>
          <a:p>
            <a:pPr lvl="1" eaLnBrk="1" hangingPunct="1"/>
            <a:r>
              <a:rPr lang="en-US" altLang="en-US" sz="2400" dirty="0"/>
              <a:t>Trunk port - capable of managing traffic among multiple VLANs</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77</a:t>
            </a:fld>
            <a:endParaRPr lang="en-US" altLang="en-US"/>
          </a:p>
        </p:txBody>
      </p:sp>
    </p:spTree>
    <p:extLst>
      <p:ext uri="{BB962C8B-B14F-4D97-AF65-F5344CB8AC3E}">
        <p14:creationId xmlns:p14="http://schemas.microsoft.com/office/powerpoint/2010/main" val="2491413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dirty="0">
                <a:effectLst/>
              </a:rPr>
              <a:t>VLANs and </a:t>
            </a:r>
            <a:r>
              <a:rPr lang="en-US" altLang="en-US" dirty="0" err="1">
                <a:effectLst/>
              </a:rPr>
              <a:t>Trunking</a:t>
            </a:r>
            <a:endParaRPr lang="en-US" altLang="en-US" dirty="0">
              <a:effectLst/>
            </a:endParaRPr>
          </a:p>
        </p:txBody>
      </p:sp>
      <p:pic>
        <p:nvPicPr>
          <p:cNvPr id="23554" name="Picture 2" descr="Trunk for multiple VLANs" title="Figure 10-26"/>
          <p:cNvPicPr>
            <a:picLocks noGrp="1" noChangeAspect="1" noChangeArrowheads="1"/>
          </p:cNvPicPr>
          <p:nvPr>
            <p:ph idx="1"/>
          </p:nvPr>
        </p:nvPicPr>
        <p:blipFill>
          <a:blip r:embed="rId3"/>
          <a:srcRect/>
          <a:stretch>
            <a:fillRect/>
          </a:stretch>
        </p:blipFill>
        <p:spPr>
          <a:xfrm>
            <a:off x="628650" y="1690688"/>
            <a:ext cx="7961313" cy="426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78</a:t>
            </a:fld>
            <a:endParaRPr lang="en-US" altLang="en-US"/>
          </a:p>
        </p:txBody>
      </p:sp>
    </p:spTree>
    <p:extLst>
      <p:ext uri="{BB962C8B-B14F-4D97-AF65-F5344CB8AC3E}">
        <p14:creationId xmlns:p14="http://schemas.microsoft.com/office/powerpoint/2010/main" val="3172354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28650" y="273050"/>
            <a:ext cx="7886700" cy="625475"/>
          </a:xfrm>
        </p:spPr>
        <p:txBody>
          <a:bodyPr/>
          <a:lstStyle/>
          <a:p>
            <a:pPr eaLnBrk="1" hangingPunct="1"/>
            <a:r>
              <a:rPr lang="en-US" altLang="en-US" dirty="0">
                <a:effectLst/>
              </a:rPr>
              <a:t>VLANs and </a:t>
            </a:r>
            <a:r>
              <a:rPr lang="en-US" altLang="en-US" dirty="0" err="1">
                <a:effectLst/>
              </a:rPr>
              <a:t>Trunking</a:t>
            </a:r>
            <a:endParaRPr lang="en-US" altLang="en-US" dirty="0">
              <a:effectLst/>
            </a:endParaRPr>
          </a:p>
        </p:txBody>
      </p:sp>
      <p:sp>
        <p:nvSpPr>
          <p:cNvPr id="15363" name="Content Placeholder 2"/>
          <p:cNvSpPr>
            <a:spLocks noGrp="1"/>
          </p:cNvSpPr>
          <p:nvPr>
            <p:ph idx="1"/>
          </p:nvPr>
        </p:nvSpPr>
        <p:spPr>
          <a:xfrm>
            <a:off x="457200" y="1066800"/>
            <a:ext cx="7886700" cy="5410200"/>
          </a:xfrm>
        </p:spPr>
        <p:txBody>
          <a:bodyPr/>
          <a:lstStyle/>
          <a:p>
            <a:pPr eaLnBrk="1" hangingPunct="1"/>
            <a:r>
              <a:rPr lang="en-US" altLang="en-US" sz="2400" dirty="0"/>
              <a:t>To keep data belonging to each VLAN separate</a:t>
            </a:r>
          </a:p>
          <a:p>
            <a:pPr lvl="1" eaLnBrk="1" hangingPunct="1"/>
            <a:r>
              <a:rPr lang="en-US" altLang="en-US" sz="2400" dirty="0"/>
              <a:t>Each frame is identified with a VLAN identifier or tag according to 802.1Q</a:t>
            </a:r>
          </a:p>
          <a:p>
            <a:pPr lvl="1" eaLnBrk="1" hangingPunct="1"/>
            <a:r>
              <a:rPr lang="en-US" altLang="en-US" sz="2400" dirty="0" err="1"/>
              <a:t>Trunking</a:t>
            </a:r>
            <a:r>
              <a:rPr lang="en-US" altLang="en-US" sz="2400" dirty="0"/>
              <a:t> protocols assign and interpret these tags</a:t>
            </a:r>
          </a:p>
          <a:p>
            <a:pPr eaLnBrk="1" hangingPunct="1"/>
            <a:r>
              <a:rPr lang="en-US" altLang="en-US" sz="2400" dirty="0"/>
              <a:t>Potential problem in creating VLANs </a:t>
            </a:r>
          </a:p>
          <a:p>
            <a:pPr lvl="1" eaLnBrk="1" hangingPunct="1"/>
            <a:r>
              <a:rPr lang="en-US" altLang="en-US" sz="2400" dirty="0"/>
              <a:t>By grouping certain nodes, you are excluding another group</a:t>
            </a:r>
          </a:p>
          <a:p>
            <a:pPr eaLnBrk="1" hangingPunct="1"/>
            <a:r>
              <a:rPr lang="en-US" altLang="en-US" sz="2400" dirty="0"/>
              <a:t>To allow different VLANs to exchange data</a:t>
            </a:r>
          </a:p>
          <a:p>
            <a:pPr lvl="1" eaLnBrk="1" hangingPunct="1"/>
            <a:r>
              <a:rPr lang="en-US" altLang="en-US" sz="2400" dirty="0"/>
              <a:t>You need to connect VLANs with a router </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79</a:t>
            </a:fld>
            <a:endParaRPr lang="en-US" altLang="en-US" dirty="0"/>
          </a:p>
        </p:txBody>
      </p:sp>
    </p:spTree>
    <p:extLst>
      <p:ext uri="{BB962C8B-B14F-4D97-AF65-F5344CB8AC3E}">
        <p14:creationId xmlns:p14="http://schemas.microsoft.com/office/powerpoint/2010/main" val="345207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D84B535B-9D7A-425E-908D-01109C43E132}"/>
              </a:ext>
            </a:extLst>
          </p:cNvPr>
          <p:cNvSpPr>
            <a:spLocks noGrp="1" noChangeArrowheads="1"/>
          </p:cNvSpPr>
          <p:nvPr>
            <p:ph type="title"/>
          </p:nvPr>
        </p:nvSpPr>
        <p:spPr/>
        <p:txBody>
          <a:bodyPr/>
          <a:lstStyle/>
          <a:p>
            <a:pPr eaLnBrk="1" hangingPunct="1">
              <a:defRPr/>
            </a:pPr>
            <a:r>
              <a:rPr lang="en-US" dirty="0">
                <a:effectLst/>
              </a:rPr>
              <a:t>Decimal to binary</a:t>
            </a:r>
          </a:p>
        </p:txBody>
      </p:sp>
      <p:sp>
        <p:nvSpPr>
          <p:cNvPr id="374787" name="Rectangle 3">
            <a:extLst>
              <a:ext uri="{FF2B5EF4-FFF2-40B4-BE49-F238E27FC236}">
                <a16:creationId xmlns:a16="http://schemas.microsoft.com/office/drawing/2014/main" id="{FB8D6EE6-EFD0-4554-AEA8-D79FA9D50FAA}"/>
              </a:ext>
            </a:extLst>
          </p:cNvPr>
          <p:cNvSpPr>
            <a:spLocks noGrp="1" noChangeArrowheads="1"/>
          </p:cNvSpPr>
          <p:nvPr>
            <p:ph type="body" idx="1"/>
          </p:nvPr>
        </p:nvSpPr>
        <p:spPr/>
        <p:txBody>
          <a:bodyPr/>
          <a:lstStyle/>
          <a:p>
            <a:pPr eaLnBrk="1" hangingPunct="1">
              <a:lnSpc>
                <a:spcPct val="80000"/>
              </a:lnSpc>
              <a:buFont typeface="Wingdings" panose="05000000000000000000" pitchFamily="2" charset="2"/>
              <a:buNone/>
              <a:defRPr/>
            </a:pPr>
            <a:r>
              <a:rPr lang="en-US" sz="2400" b="1" dirty="0"/>
              <a:t>The steps for converting decimal numbers to binary</a:t>
            </a:r>
            <a:endParaRPr lang="en-US" sz="2400" dirty="0"/>
          </a:p>
          <a:p>
            <a:pPr eaLnBrk="1" hangingPunct="1">
              <a:lnSpc>
                <a:spcPct val="80000"/>
              </a:lnSpc>
              <a:buFont typeface="Wingdings" panose="05000000000000000000" pitchFamily="2" charset="2"/>
              <a:buNone/>
              <a:defRPr/>
            </a:pPr>
            <a:endParaRPr lang="en-US" sz="2400" dirty="0"/>
          </a:p>
          <a:p>
            <a:pPr eaLnBrk="1" hangingPunct="1">
              <a:lnSpc>
                <a:spcPct val="80000"/>
              </a:lnSpc>
              <a:defRPr/>
            </a:pPr>
            <a:r>
              <a:rPr lang="en-US" sz="2400" dirty="0"/>
              <a:t>Divide the decimal number by 2, record the remainder of 0 or 1 and write the quotient or result of the division by 2.</a:t>
            </a:r>
          </a:p>
          <a:p>
            <a:pPr eaLnBrk="1" hangingPunct="1">
              <a:lnSpc>
                <a:spcPct val="80000"/>
              </a:lnSpc>
              <a:defRPr/>
            </a:pPr>
            <a:endParaRPr lang="en-US" sz="2400" dirty="0"/>
          </a:p>
          <a:p>
            <a:pPr eaLnBrk="1" hangingPunct="1">
              <a:lnSpc>
                <a:spcPct val="80000"/>
              </a:lnSpc>
              <a:defRPr/>
            </a:pPr>
            <a:r>
              <a:rPr lang="en-US" sz="2400" dirty="0"/>
              <a:t>Divide the quotient by 2 and record the remainder of 0 or 1.  Write the quotient and repeat this step until the quotient is 0.</a:t>
            </a:r>
          </a:p>
          <a:p>
            <a:pPr eaLnBrk="1" hangingPunct="1">
              <a:lnSpc>
                <a:spcPct val="80000"/>
              </a:lnSpc>
              <a:defRPr/>
            </a:pPr>
            <a:endParaRPr lang="en-US" sz="2400" dirty="0"/>
          </a:p>
          <a:p>
            <a:pPr eaLnBrk="1" hangingPunct="1">
              <a:lnSpc>
                <a:spcPct val="80000"/>
              </a:lnSpc>
              <a:defRPr/>
            </a:pPr>
            <a:r>
              <a:rPr lang="en-US" sz="2400" dirty="0"/>
              <a:t>Write the remainder numbers (0 and 1) in </a:t>
            </a:r>
            <a:r>
              <a:rPr lang="en-US" sz="2400" b="1" i="1" dirty="0"/>
              <a:t>reverse order </a:t>
            </a:r>
            <a:r>
              <a:rPr lang="en-US" sz="2400" dirty="0"/>
              <a:t>to obtain the binary equivalent value.</a:t>
            </a:r>
          </a:p>
        </p:txBody>
      </p:sp>
      <p:sp>
        <p:nvSpPr>
          <p:cNvPr id="2" name="Slide Number Placeholder 1">
            <a:extLst>
              <a:ext uri="{FF2B5EF4-FFF2-40B4-BE49-F238E27FC236}">
                <a16:creationId xmlns:a16="http://schemas.microsoft.com/office/drawing/2014/main" id="{68753AF0-28A3-4E1D-ADA3-65D4D38FB1ED}"/>
              </a:ext>
            </a:extLst>
          </p:cNvPr>
          <p:cNvSpPr>
            <a:spLocks noGrp="1"/>
          </p:cNvSpPr>
          <p:nvPr>
            <p:ph type="sldNum" sz="quarter" idx="12"/>
          </p:nvPr>
        </p:nvSpPr>
        <p:spPr/>
        <p:txBody>
          <a:bodyPr/>
          <a:lstStyle/>
          <a:p>
            <a:fld id="{43ECB62F-E19C-4536-87F4-3D10AE92C629}" type="slidenum">
              <a:rPr lang="en-US" altLang="en-US" smtClean="0"/>
              <a:pPr/>
              <a:t>8</a:t>
            </a:fld>
            <a:endParaRPr lang="en-US" altLang="en-US"/>
          </a:p>
        </p:txBody>
      </p:sp>
    </p:spTree>
    <p:extLst>
      <p:ext uri="{BB962C8B-B14F-4D97-AF65-F5344CB8AC3E}">
        <p14:creationId xmlns:p14="http://schemas.microsoft.com/office/powerpoint/2010/main" val="315733436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228600"/>
            <a:ext cx="7886700" cy="701675"/>
          </a:xfrm>
        </p:spPr>
        <p:txBody>
          <a:bodyPr/>
          <a:lstStyle/>
          <a:p>
            <a:pPr eaLnBrk="1" hangingPunct="1"/>
            <a:r>
              <a:rPr lang="en-US" altLang="en-US" dirty="0">
                <a:effectLst/>
              </a:rPr>
              <a:t>VLANs</a:t>
            </a:r>
          </a:p>
        </p:txBody>
      </p:sp>
      <p:sp>
        <p:nvSpPr>
          <p:cNvPr id="19459" name="Rectangle 3"/>
          <p:cNvSpPr>
            <a:spLocks noGrp="1" noChangeArrowheads="1"/>
          </p:cNvSpPr>
          <p:nvPr>
            <p:ph idx="1"/>
          </p:nvPr>
        </p:nvSpPr>
        <p:spPr>
          <a:xfrm>
            <a:off x="381000" y="973650"/>
            <a:ext cx="8458200" cy="3124200"/>
          </a:xfrm>
        </p:spPr>
        <p:txBody>
          <a:bodyPr/>
          <a:lstStyle/>
          <a:p>
            <a:pPr eaLnBrk="1" hangingPunct="1"/>
            <a:r>
              <a:rPr lang="en-US" altLang="en-US" sz="2400" dirty="0"/>
              <a:t> There are three types of VLANs; </a:t>
            </a:r>
            <a:r>
              <a:rPr lang="en-US" altLang="en-US" sz="2400" b="1" dirty="0"/>
              <a:t>port-based</a:t>
            </a:r>
            <a:r>
              <a:rPr lang="en-US" altLang="en-US" sz="2400" dirty="0"/>
              <a:t>, </a:t>
            </a:r>
            <a:r>
              <a:rPr lang="en-US" altLang="en-US" sz="2400" b="1" dirty="0"/>
              <a:t>tag-based,</a:t>
            </a:r>
            <a:r>
              <a:rPr lang="en-US" altLang="en-US" sz="2400" dirty="0"/>
              <a:t> and </a:t>
            </a:r>
            <a:r>
              <a:rPr lang="en-US" altLang="en-US" sz="2400" b="1" dirty="0"/>
              <a:t>protocol-based</a:t>
            </a:r>
            <a:endParaRPr lang="en-US" altLang="en-US" sz="2400" dirty="0"/>
          </a:p>
          <a:p>
            <a:pPr eaLnBrk="1" hangingPunct="1"/>
            <a:r>
              <a:rPr lang="en-US" altLang="en-US" sz="2400" b="1" i="1" dirty="0"/>
              <a:t>Port-based VLAN: </a:t>
            </a:r>
            <a:r>
              <a:rPr lang="en-US" altLang="en-US" sz="2400" dirty="0"/>
              <a:t>the host computers connected to specific ports on a switch are assigned to a specific VLAN. </a:t>
            </a:r>
          </a:p>
          <a:p>
            <a:pPr lvl="1" eaLnBrk="1" hangingPunct="1"/>
            <a:r>
              <a:rPr lang="en-US" altLang="en-US" sz="2400" dirty="0"/>
              <a:t>E.g., assume the computers connected to switch ports 2, 3, and 4 are assigned to the Sales VLAN 2 while the computers connected to switch ports 6, 7, and 8 are assigned to the Engineering VLAN 3.</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734" y="4322250"/>
            <a:ext cx="4152900" cy="230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80</a:t>
            </a:fld>
            <a:endParaRPr lang="en-US" altLang="en-US" dirty="0"/>
          </a:p>
        </p:txBody>
      </p:sp>
    </p:spTree>
    <p:extLst>
      <p:ext uri="{BB962C8B-B14F-4D97-AF65-F5344CB8AC3E}">
        <p14:creationId xmlns:p14="http://schemas.microsoft.com/office/powerpoint/2010/main" val="1348226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457200" y="214312"/>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l" eaLnBrk="1" hangingPunct="1"/>
            <a:r>
              <a:rPr lang="en-US" altLang="en-US" sz="3200" dirty="0">
                <a:solidFill>
                  <a:srgbClr val="0000CC"/>
                </a:solidFill>
                <a:latin typeface="+mj-lt"/>
                <a:ea typeface="+mj-ea"/>
                <a:cs typeface="+mj-cs"/>
              </a:rPr>
              <a:t>Port-based</a:t>
            </a:r>
            <a:r>
              <a:rPr lang="en-US" altLang="en-US" sz="3600" dirty="0">
                <a:solidFill>
                  <a:schemeClr val="tx2"/>
                </a:solidFill>
              </a:rPr>
              <a:t> </a:t>
            </a:r>
            <a:r>
              <a:rPr lang="en-US" altLang="en-US" sz="3200" dirty="0">
                <a:solidFill>
                  <a:srgbClr val="0000CC"/>
                </a:solidFill>
                <a:latin typeface="+mj-lt"/>
                <a:ea typeface="+mj-ea"/>
                <a:cs typeface="+mj-cs"/>
              </a:rPr>
              <a:t>VLANs</a:t>
            </a:r>
          </a:p>
        </p:txBody>
      </p:sp>
      <p:sp>
        <p:nvSpPr>
          <p:cNvPr id="420869" name="Rectangle 5"/>
          <p:cNvSpPr>
            <a:spLocks noChangeArrowheads="1"/>
          </p:cNvSpPr>
          <p:nvPr/>
        </p:nvSpPr>
        <p:spPr bwMode="auto">
          <a:xfrm>
            <a:off x="457200" y="990600"/>
            <a:ext cx="85185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eaLnBrk="1" hangingPunct="1">
              <a:spcBef>
                <a:spcPct val="20000"/>
              </a:spcBef>
              <a:buClr>
                <a:schemeClr val="hlink"/>
              </a:buClr>
              <a:buSzPct val="100000"/>
              <a:buFont typeface="Arial" panose="020B0604020202020204" pitchFamily="34" charset="0"/>
              <a:buChar char="•"/>
              <a:defRPr/>
            </a:pPr>
            <a:r>
              <a:rPr lang="en-US" sz="2400" dirty="0"/>
              <a:t>The switch will be configured as a port-based </a:t>
            </a:r>
            <a:r>
              <a:rPr lang="en-US" sz="2400" dirty="0" err="1"/>
              <a:t>VLAN</a:t>
            </a:r>
            <a:r>
              <a:rPr lang="en-US" sz="2400" dirty="0"/>
              <a:t> so that the groups of ports [2,3,4] are assigned to the sales </a:t>
            </a:r>
            <a:r>
              <a:rPr lang="en-US" sz="2400" dirty="0" err="1"/>
              <a:t>VLAN</a:t>
            </a:r>
            <a:r>
              <a:rPr lang="en-US" sz="2400" dirty="0"/>
              <a:t> while ports [6,7,8] belong to the Engineering </a:t>
            </a:r>
            <a:r>
              <a:rPr lang="en-US" sz="2400" dirty="0" err="1"/>
              <a:t>VLAN</a:t>
            </a:r>
            <a:r>
              <a:rPr lang="en-US" sz="2400" dirty="0"/>
              <a:t>. </a:t>
            </a:r>
          </a:p>
          <a:p>
            <a:pPr marL="342900" indent="-342900" algn="l" eaLnBrk="1" hangingPunct="1">
              <a:spcBef>
                <a:spcPct val="20000"/>
              </a:spcBef>
              <a:buClr>
                <a:schemeClr val="hlink"/>
              </a:buClr>
              <a:buSzPct val="100000"/>
              <a:buFont typeface="Arial" panose="020B0604020202020204" pitchFamily="34" charset="0"/>
              <a:buChar char="•"/>
              <a:defRPr/>
            </a:pPr>
            <a:r>
              <a:rPr lang="en-US" sz="2400" dirty="0"/>
              <a:t>The devices assigned to the same </a:t>
            </a:r>
            <a:r>
              <a:rPr lang="en-US" sz="2400" dirty="0" err="1"/>
              <a:t>VLAN</a:t>
            </a:r>
            <a:r>
              <a:rPr lang="en-US" sz="2400" dirty="0"/>
              <a:t> will share broadcasts for that LAN</a:t>
            </a:r>
          </a:p>
          <a:p>
            <a:pPr marL="342900" indent="-342900" algn="l" eaLnBrk="1" hangingPunct="1">
              <a:spcBef>
                <a:spcPct val="20000"/>
              </a:spcBef>
              <a:buClr>
                <a:schemeClr val="hlink"/>
              </a:buClr>
              <a:buSzPct val="100000"/>
              <a:buFont typeface="Arial" panose="020B0604020202020204" pitchFamily="34" charset="0"/>
              <a:buChar char="•"/>
              <a:defRPr/>
            </a:pPr>
            <a:r>
              <a:rPr lang="en-US" sz="2400" dirty="0"/>
              <a:t>Computers that are connected to ports not assigned to the VLAN will not share the broadcasts.  </a:t>
            </a:r>
            <a:endParaRPr lang="en-US" sz="3200" dirty="0">
              <a:effectLst>
                <a:outerShdw blurRad="38100" dist="38100" dir="2700000" algn="tl">
                  <a:srgbClr val="000000"/>
                </a:outerShdw>
              </a:effectLst>
            </a:endParaRPr>
          </a:p>
          <a:p>
            <a:pPr marL="342900" indent="-342900" eaLnBrk="1" hangingPunct="1">
              <a:spcBef>
                <a:spcPct val="20000"/>
              </a:spcBef>
              <a:buClr>
                <a:schemeClr val="hlink"/>
              </a:buClr>
              <a:buSzPct val="65000"/>
              <a:buFont typeface="Wingdings" pitchFamily="2" charset="2"/>
              <a:buChar char="n"/>
              <a:defRPr/>
            </a:pPr>
            <a:endParaRPr lang="en-US" sz="3200" dirty="0">
              <a:effectLst>
                <a:outerShdw blurRad="38100" dist="38100" dir="2700000" algn="tl">
                  <a:srgbClr val="000000"/>
                </a:outerShdw>
              </a:effectLst>
            </a:endParaRPr>
          </a:p>
        </p:txBody>
      </p:sp>
      <p:pic>
        <p:nvPicPr>
          <p:cNvPr id="2048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118303"/>
            <a:ext cx="4267200" cy="236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4DF6A92-5B52-4500-B5B1-F848EA276B90}" type="slidenum">
              <a:rPr lang="en-US" altLang="en-US" smtClean="0"/>
              <a:pPr>
                <a:defRPr/>
              </a:pPr>
              <a:t>81</a:t>
            </a:fld>
            <a:endParaRPr lang="en-US" altLang="en-US"/>
          </a:p>
        </p:txBody>
      </p:sp>
    </p:spTree>
    <p:extLst>
      <p:ext uri="{BB962C8B-B14F-4D97-AF65-F5344CB8AC3E}">
        <p14:creationId xmlns:p14="http://schemas.microsoft.com/office/powerpoint/2010/main" val="784185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81001"/>
            <a:ext cx="7886700" cy="914400"/>
          </a:xfrm>
        </p:spPr>
        <p:txBody>
          <a:bodyPr/>
          <a:lstStyle/>
          <a:p>
            <a:pPr eaLnBrk="1" hangingPunct="1"/>
            <a:r>
              <a:rPr lang="en-US" altLang="en-US" dirty="0">
                <a:effectLst/>
              </a:rPr>
              <a:t>Tag-based VLANs</a:t>
            </a:r>
          </a:p>
        </p:txBody>
      </p:sp>
      <p:sp>
        <p:nvSpPr>
          <p:cNvPr id="21507" name="Rectangle 3"/>
          <p:cNvSpPr>
            <a:spLocks noGrp="1" noChangeArrowheads="1"/>
          </p:cNvSpPr>
          <p:nvPr>
            <p:ph idx="1"/>
          </p:nvPr>
        </p:nvSpPr>
        <p:spPr>
          <a:xfrm>
            <a:off x="457200" y="1524000"/>
            <a:ext cx="8229600" cy="2971799"/>
          </a:xfrm>
        </p:spPr>
        <p:txBody>
          <a:bodyPr/>
          <a:lstStyle/>
          <a:p>
            <a:pPr eaLnBrk="1" hangingPunct="1">
              <a:lnSpc>
                <a:spcPct val="80000"/>
              </a:lnSpc>
            </a:pPr>
            <a:r>
              <a:rPr lang="en-US" altLang="en-US" sz="2400" dirty="0"/>
              <a:t>A tag is added to the Ethernet frames</a:t>
            </a:r>
          </a:p>
          <a:p>
            <a:pPr lvl="1" eaLnBrk="1" hangingPunct="1">
              <a:lnSpc>
                <a:spcPct val="80000"/>
              </a:lnSpc>
            </a:pPr>
            <a:r>
              <a:rPr lang="en-US" altLang="en-US" sz="2400" dirty="0"/>
              <a:t>This tag contains the VLAN ID that is used to identify that a frame belongs to a specific VLAN. </a:t>
            </a:r>
          </a:p>
          <a:p>
            <a:pPr lvl="1" eaLnBrk="1" hangingPunct="1">
              <a:lnSpc>
                <a:spcPct val="80000"/>
              </a:lnSpc>
            </a:pPr>
            <a:r>
              <a:rPr lang="en-US" altLang="en-US" sz="2400" dirty="0"/>
              <a:t>This is based on the 802.1Q specification. </a:t>
            </a:r>
          </a:p>
          <a:p>
            <a:pPr lvl="1" eaLnBrk="1" hangingPunct="1">
              <a:lnSpc>
                <a:spcPct val="80000"/>
              </a:lnSpc>
            </a:pPr>
            <a:r>
              <a:rPr lang="en-US" altLang="en-US" sz="2400" dirty="0"/>
              <a:t>Use for </a:t>
            </a:r>
            <a:r>
              <a:rPr lang="en-US" altLang="en-US" sz="2400" dirty="0" err="1"/>
              <a:t>trunking</a:t>
            </a:r>
            <a:endParaRPr lang="en-US" altLang="en-US" sz="2400" dirty="0"/>
          </a:p>
          <a:p>
            <a:pPr lvl="1" eaLnBrk="1" hangingPunct="1">
              <a:lnSpc>
                <a:spcPct val="80000"/>
              </a:lnSpc>
            </a:pPr>
            <a:endParaRPr lang="en-US" altLang="en-US" sz="2400" dirty="0"/>
          </a:p>
          <a:p>
            <a:pPr eaLnBrk="1" hangingPunct="1">
              <a:lnSpc>
                <a:spcPct val="80000"/>
              </a:lnSpc>
            </a:pPr>
            <a:r>
              <a:rPr lang="en-US" altLang="en-US" sz="2400" dirty="0"/>
              <a:t>A switch port belongs to more than one VLAN. </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82</a:t>
            </a:fld>
            <a:endParaRPr lang="en-US" altLang="en-US"/>
          </a:p>
        </p:txBody>
      </p:sp>
    </p:spTree>
    <p:extLst>
      <p:ext uri="{BB962C8B-B14F-4D97-AF65-F5344CB8AC3E}">
        <p14:creationId xmlns:p14="http://schemas.microsoft.com/office/powerpoint/2010/main" val="4266953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dirty="0">
                <a:effectLst/>
              </a:rPr>
              <a:t>Protocol-Based VLANs</a:t>
            </a:r>
          </a:p>
        </p:txBody>
      </p:sp>
      <p:sp>
        <p:nvSpPr>
          <p:cNvPr id="22531" name="Rectangle 3"/>
          <p:cNvSpPr>
            <a:spLocks noGrp="1" noChangeArrowheads="1"/>
          </p:cNvSpPr>
          <p:nvPr>
            <p:ph idx="1"/>
          </p:nvPr>
        </p:nvSpPr>
        <p:spPr>
          <a:xfrm>
            <a:off x="628650" y="1524000"/>
            <a:ext cx="7886700" cy="4652963"/>
          </a:xfrm>
        </p:spPr>
        <p:txBody>
          <a:bodyPr/>
          <a:lstStyle/>
          <a:p>
            <a:pPr eaLnBrk="1" hangingPunct="1">
              <a:lnSpc>
                <a:spcPct val="80000"/>
              </a:lnSpc>
            </a:pPr>
            <a:r>
              <a:rPr lang="en-US" altLang="en-US" sz="2400" dirty="0"/>
              <a:t>Data traffic is connected to specific ports based on the type of protocol being used. </a:t>
            </a:r>
          </a:p>
          <a:p>
            <a:pPr lvl="1" eaLnBrk="1" hangingPunct="1">
              <a:lnSpc>
                <a:spcPct val="80000"/>
              </a:lnSpc>
            </a:pPr>
            <a:r>
              <a:rPr lang="en-US" altLang="en-US" sz="2400" dirty="0"/>
              <a:t>The packet is dropped when it enters the switch if the protocol doesn’t match any of the VLANs. </a:t>
            </a:r>
          </a:p>
          <a:p>
            <a:pPr eaLnBrk="1" hangingPunct="1">
              <a:lnSpc>
                <a:spcPct val="80000"/>
              </a:lnSpc>
            </a:pPr>
            <a:endParaRPr lang="en-US" altLang="en-US" sz="2400" dirty="0"/>
          </a:p>
          <a:p>
            <a:pPr eaLnBrk="1" hangingPunct="1">
              <a:lnSpc>
                <a:spcPct val="80000"/>
              </a:lnSpc>
            </a:pPr>
            <a:r>
              <a:rPr lang="en-US" altLang="en-US" sz="2400" dirty="0"/>
              <a:t>For example, an IP network could be set up for the Engineering VLAN on ports 6,7,8 and an IPX  network for the Sales VLAN on ports 2,3, and 4. </a:t>
            </a:r>
          </a:p>
          <a:p>
            <a:pPr eaLnBrk="1" hangingPunct="1">
              <a:lnSpc>
                <a:spcPct val="80000"/>
              </a:lnSpc>
            </a:pPr>
            <a:endParaRPr lang="en-US" altLang="en-US" sz="2400" dirty="0"/>
          </a:p>
          <a:p>
            <a:pPr eaLnBrk="1" hangingPunct="1">
              <a:lnSpc>
                <a:spcPct val="80000"/>
              </a:lnSpc>
            </a:pPr>
            <a:r>
              <a:rPr lang="en-US" altLang="en-US" sz="2400" dirty="0"/>
              <a:t>The advantage of this is the data traffic for the two networks is separated.</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83</a:t>
            </a:fld>
            <a:endParaRPr lang="en-US" altLang="en-US"/>
          </a:p>
        </p:txBody>
      </p:sp>
    </p:spTree>
    <p:extLst>
      <p:ext uri="{BB962C8B-B14F-4D97-AF65-F5344CB8AC3E}">
        <p14:creationId xmlns:p14="http://schemas.microsoft.com/office/powerpoint/2010/main" val="20330564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28650" y="365125"/>
            <a:ext cx="7886700" cy="625475"/>
          </a:xfrm>
        </p:spPr>
        <p:txBody>
          <a:bodyPr/>
          <a:lstStyle/>
          <a:p>
            <a:pPr eaLnBrk="1" hangingPunct="1"/>
            <a:r>
              <a:rPr lang="en-US" altLang="en-US" dirty="0">
                <a:effectLst/>
              </a:rPr>
              <a:t>VLAN membership</a:t>
            </a:r>
          </a:p>
        </p:txBody>
      </p:sp>
      <p:sp>
        <p:nvSpPr>
          <p:cNvPr id="23555" name="Rectangle 3"/>
          <p:cNvSpPr>
            <a:spLocks noGrp="1" noChangeArrowheads="1"/>
          </p:cNvSpPr>
          <p:nvPr>
            <p:ph idx="1"/>
          </p:nvPr>
        </p:nvSpPr>
        <p:spPr>
          <a:xfrm>
            <a:off x="457200" y="1219200"/>
            <a:ext cx="8229600" cy="5257800"/>
          </a:xfrm>
        </p:spPr>
        <p:txBody>
          <a:bodyPr/>
          <a:lstStyle/>
          <a:p>
            <a:pPr eaLnBrk="1" hangingPunct="1">
              <a:lnSpc>
                <a:spcPct val="80000"/>
              </a:lnSpc>
            </a:pPr>
            <a:r>
              <a:rPr lang="en-US" altLang="en-US" sz="2400" dirty="0"/>
              <a:t>There are two approaches for assigning VLAN membership:</a:t>
            </a:r>
          </a:p>
          <a:p>
            <a:pPr eaLnBrk="1" hangingPunct="1">
              <a:lnSpc>
                <a:spcPct val="80000"/>
              </a:lnSpc>
            </a:pPr>
            <a:endParaRPr lang="en-US" altLang="en-US" sz="2400" dirty="0"/>
          </a:p>
          <a:p>
            <a:pPr eaLnBrk="1" hangingPunct="1">
              <a:lnSpc>
                <a:spcPct val="80000"/>
              </a:lnSpc>
            </a:pPr>
            <a:r>
              <a:rPr lang="en-US" altLang="en-US" sz="2400" dirty="0"/>
              <a:t>A </a:t>
            </a:r>
            <a:r>
              <a:rPr lang="en-US" altLang="en-US" sz="2400" b="1" dirty="0"/>
              <a:t>static VLAN </a:t>
            </a:r>
            <a:r>
              <a:rPr lang="en-US" altLang="en-US" sz="2400" dirty="0"/>
              <a:t>is basically a port-based VLAN</a:t>
            </a:r>
          </a:p>
          <a:p>
            <a:pPr lvl="1" eaLnBrk="1" hangingPunct="1">
              <a:lnSpc>
                <a:spcPct val="80000"/>
              </a:lnSpc>
            </a:pPr>
            <a:r>
              <a:rPr lang="en-US" altLang="en-US" sz="2200" dirty="0"/>
              <a:t>The assignments are created when ports are assigned to a specific VLAN. </a:t>
            </a:r>
          </a:p>
          <a:p>
            <a:pPr eaLnBrk="1" hangingPunct="1">
              <a:lnSpc>
                <a:spcPct val="80000"/>
              </a:lnSpc>
            </a:pPr>
            <a:endParaRPr lang="en-US" altLang="en-US" sz="2400" dirty="0"/>
          </a:p>
          <a:p>
            <a:pPr eaLnBrk="1" hangingPunct="1">
              <a:lnSpc>
                <a:spcPct val="80000"/>
              </a:lnSpc>
            </a:pPr>
            <a:r>
              <a:rPr lang="en-US" altLang="en-US" sz="2400" dirty="0"/>
              <a:t> In a </a:t>
            </a:r>
            <a:r>
              <a:rPr lang="en-US" altLang="en-US" sz="2400" b="1" dirty="0"/>
              <a:t>dynamic VLAN, </a:t>
            </a:r>
            <a:r>
              <a:rPr lang="en-US" altLang="en-US" sz="2400" dirty="0"/>
              <a:t>ports are assigned to a VLAN based on either the computer’s MAC address or the username of the client logged onto the computer.</a:t>
            </a:r>
          </a:p>
          <a:p>
            <a:pPr lvl="1" eaLnBrk="1" hangingPunct="1">
              <a:lnSpc>
                <a:spcPct val="80000"/>
              </a:lnSpc>
            </a:pPr>
            <a:r>
              <a:rPr lang="en-US" altLang="en-US" sz="2200" dirty="0"/>
              <a:t>The system has been previously configured with the VLAN assignments for the computer or the username. </a:t>
            </a:r>
          </a:p>
          <a:p>
            <a:pPr lvl="1" eaLnBrk="1" hangingPunct="1">
              <a:lnSpc>
                <a:spcPct val="80000"/>
              </a:lnSpc>
            </a:pPr>
            <a:r>
              <a:rPr lang="en-US" altLang="en-US" sz="2200" dirty="0"/>
              <a:t>The advantage of this is the username and/or the computer can move to a different location but VLAN membership will be retained.</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84</a:t>
            </a:fld>
            <a:endParaRPr lang="en-US" altLang="en-US"/>
          </a:p>
        </p:txBody>
      </p:sp>
    </p:spTree>
    <p:extLst>
      <p:ext uri="{BB962C8B-B14F-4D97-AF65-F5344CB8AC3E}">
        <p14:creationId xmlns:p14="http://schemas.microsoft.com/office/powerpoint/2010/main" val="153338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a:extLst>
              <a:ext uri="{FF2B5EF4-FFF2-40B4-BE49-F238E27FC236}">
                <a16:creationId xmlns:a16="http://schemas.microsoft.com/office/drawing/2014/main" id="{E3DF4610-F3FC-4A22-AED6-46BFEE5C5C83}"/>
              </a:ext>
            </a:extLst>
          </p:cNvPr>
          <p:cNvSpPr>
            <a:spLocks noGrp="1" noChangeArrowheads="1"/>
          </p:cNvSpPr>
          <p:nvPr>
            <p:ph type="title"/>
          </p:nvPr>
        </p:nvSpPr>
        <p:spPr>
          <a:xfrm>
            <a:off x="457200" y="457200"/>
            <a:ext cx="8382000" cy="838200"/>
          </a:xfrm>
        </p:spPr>
        <p:txBody>
          <a:bodyPr/>
          <a:lstStyle/>
          <a:p>
            <a:pPr eaLnBrk="1" hangingPunct="1">
              <a:defRPr/>
            </a:pPr>
            <a:r>
              <a:rPr lang="en-US" sz="2800" dirty="0">
                <a:solidFill>
                  <a:schemeClr val="tx1"/>
                </a:solidFill>
                <a:effectLst/>
              </a:rPr>
              <a:t>Example: Convert the decimal number, 12,  to binary.</a:t>
            </a:r>
          </a:p>
        </p:txBody>
      </p:sp>
      <p:graphicFrame>
        <p:nvGraphicFramePr>
          <p:cNvPr id="2050" name="Object 8">
            <a:extLst>
              <a:ext uri="{FF2B5EF4-FFF2-40B4-BE49-F238E27FC236}">
                <a16:creationId xmlns:a16="http://schemas.microsoft.com/office/drawing/2014/main" id="{A32C6AE2-045E-4B98-B4BA-AA60B7EB6327}"/>
              </a:ext>
            </a:extLst>
          </p:cNvPr>
          <p:cNvGraphicFramePr>
            <a:graphicFrameLocks noGrp="1" noChangeAspect="1"/>
          </p:cNvGraphicFramePr>
          <p:nvPr>
            <p:ph idx="1"/>
            <p:extLst>
              <p:ext uri="{D42A27DB-BD31-4B8C-83A1-F6EECF244321}">
                <p14:modId xmlns:p14="http://schemas.microsoft.com/office/powerpoint/2010/main" val="4277290673"/>
              </p:ext>
            </p:extLst>
          </p:nvPr>
        </p:nvGraphicFramePr>
        <p:xfrm>
          <a:off x="2133600" y="1524000"/>
          <a:ext cx="3251200" cy="4114800"/>
        </p:xfrm>
        <a:graphic>
          <a:graphicData uri="http://schemas.openxmlformats.org/presentationml/2006/ole">
            <mc:AlternateContent xmlns:mc="http://schemas.openxmlformats.org/markup-compatibility/2006">
              <mc:Choice xmlns:v="urn:schemas-microsoft-com:vml" Requires="v">
                <p:oleObj spid="_x0000_s2079" name="Bitmap Image" r:id="rId3" imgW="1076475" imgH="1362265" progId="Paint.Picture">
                  <p:embed/>
                </p:oleObj>
              </mc:Choice>
              <mc:Fallback>
                <p:oleObj name="Bitmap Image" r:id="rId3" imgW="1076475" imgH="1362265" progId="Paint.Picture">
                  <p:embed/>
                  <p:pic>
                    <p:nvPicPr>
                      <p:cNvPr id="2050" name="Object 8">
                        <a:extLst>
                          <a:ext uri="{FF2B5EF4-FFF2-40B4-BE49-F238E27FC236}">
                            <a16:creationId xmlns:a16="http://schemas.microsoft.com/office/drawing/2014/main" id="{A32C6AE2-045E-4B98-B4BA-AA60B7EB6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524000"/>
                        <a:ext cx="3251200" cy="4114800"/>
                      </a:xfrm>
                      <a:prstGeom prst="rect">
                        <a:avLst/>
                      </a:prstGeom>
                    </p:spPr>
                  </p:pic>
                </p:oleObj>
              </mc:Fallback>
            </mc:AlternateContent>
          </a:graphicData>
        </a:graphic>
      </p:graphicFrame>
      <p:sp>
        <p:nvSpPr>
          <p:cNvPr id="394249" name="Text Box 9">
            <a:extLst>
              <a:ext uri="{FF2B5EF4-FFF2-40B4-BE49-F238E27FC236}">
                <a16:creationId xmlns:a16="http://schemas.microsoft.com/office/drawing/2014/main" id="{95FBDC91-838A-46EF-BAE2-A5FFFAAF07CF}"/>
              </a:ext>
            </a:extLst>
          </p:cNvPr>
          <p:cNvSpPr txBox="1">
            <a:spLocks noChangeArrowheads="1"/>
          </p:cNvSpPr>
          <p:nvPr/>
        </p:nvSpPr>
        <p:spPr bwMode="auto">
          <a:xfrm>
            <a:off x="1511300" y="5867400"/>
            <a:ext cx="4495800" cy="457200"/>
          </a:xfrm>
          <a:prstGeom prst="rect">
            <a:avLst/>
          </a:prstGeom>
          <a:noFill/>
          <a:ln w="9525">
            <a:noFill/>
            <a:miter lim="800000"/>
            <a:headEnd/>
            <a:tailEnd/>
          </a:ln>
          <a:effectLst/>
        </p:spPr>
        <p:txBody>
          <a:bodyPr>
            <a:spAutoFit/>
          </a:bodyPr>
          <a:lstStyle/>
          <a:p>
            <a:pPr>
              <a:spcBef>
                <a:spcPct val="50000"/>
              </a:spcBef>
              <a:defRPr/>
            </a:pPr>
            <a:r>
              <a:rPr lang="en-US" sz="2400" dirty="0">
                <a:effectLst>
                  <a:outerShdw blurRad="38100" dist="38100" dir="2700000" algn="tl">
                    <a:srgbClr val="000000"/>
                  </a:outerShdw>
                </a:effectLst>
                <a:latin typeface="Tahoma" charset="0"/>
              </a:rPr>
              <a:t>The answer is     1  1  0  0  </a:t>
            </a:r>
          </a:p>
        </p:txBody>
      </p:sp>
      <p:sp>
        <p:nvSpPr>
          <p:cNvPr id="2" name="Slide Number Placeholder 1">
            <a:extLst>
              <a:ext uri="{FF2B5EF4-FFF2-40B4-BE49-F238E27FC236}">
                <a16:creationId xmlns:a16="http://schemas.microsoft.com/office/drawing/2014/main" id="{A679EBE8-B086-46AB-BAFD-2C9285D43DFC}"/>
              </a:ext>
            </a:extLst>
          </p:cNvPr>
          <p:cNvSpPr>
            <a:spLocks noGrp="1"/>
          </p:cNvSpPr>
          <p:nvPr>
            <p:ph type="sldNum" sz="quarter" idx="12"/>
          </p:nvPr>
        </p:nvSpPr>
        <p:spPr/>
        <p:txBody>
          <a:bodyPr/>
          <a:lstStyle/>
          <a:p>
            <a:fld id="{43ECB62F-E19C-4536-87F4-3D10AE92C629}" type="slidenum">
              <a:rPr lang="en-US" altLang="en-US" smtClean="0"/>
              <a:pPr/>
              <a:t>9</a:t>
            </a:fld>
            <a:endParaRPr lang="en-US" altLang="en-US"/>
          </a:p>
        </p:txBody>
      </p:sp>
    </p:spTree>
    <p:extLst>
      <p:ext uri="{BB962C8B-B14F-4D97-AF65-F5344CB8AC3E}">
        <p14:creationId xmlns:p14="http://schemas.microsoft.com/office/powerpoint/2010/main" val="4027372664"/>
      </p:ext>
    </p:extLst>
  </p:cSld>
  <p:clrMapOvr>
    <a:masterClrMapping/>
  </p:clrMapOvr>
  <p:transition>
    <p:fade/>
  </p:transition>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5285</TotalTime>
  <Words>4221</Words>
  <Application>Microsoft Macintosh PowerPoint</Application>
  <PresentationFormat>On-screen Show (4:3)</PresentationFormat>
  <Paragraphs>606</Paragraphs>
  <Slides>84</Slides>
  <Notes>13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5" baseType="lpstr">
      <vt:lpstr>Arial</vt:lpstr>
      <vt:lpstr>Arial Narrow</vt:lpstr>
      <vt:lpstr>Calibri</vt:lpstr>
      <vt:lpstr>Franklin Gothic Book</vt:lpstr>
      <vt:lpstr>Franklin Gothic Medium</vt:lpstr>
      <vt:lpstr>Tahoma</vt:lpstr>
      <vt:lpstr>Times New Roman</vt:lpstr>
      <vt:lpstr>Verdana</vt:lpstr>
      <vt:lpstr>Wingdings</vt:lpstr>
      <vt:lpstr>Custom Design</vt:lpstr>
      <vt:lpstr>Bitmap Image</vt:lpstr>
      <vt:lpstr>4. Internet Protocol Addressing and Subnetting</vt:lpstr>
      <vt:lpstr>IPv4</vt:lpstr>
      <vt:lpstr>IP Addresses</vt:lpstr>
      <vt:lpstr>IP Addresses</vt:lpstr>
      <vt:lpstr>Binary – Decimal Conversion</vt:lpstr>
      <vt:lpstr>Place Value</vt:lpstr>
      <vt:lpstr>PowerPoint Presentation</vt:lpstr>
      <vt:lpstr>Decimal to binary</vt:lpstr>
      <vt:lpstr>Example: Convert the decimal number, 12,  to binary.</vt:lpstr>
      <vt:lpstr>Example: Convert the decimal number 254 to binary.</vt:lpstr>
      <vt:lpstr>Hexadecimal Numbers</vt:lpstr>
      <vt:lpstr>PowerPoint Presentation</vt:lpstr>
      <vt:lpstr>Convert the following binary number to hexadecimal,  0 1 0 0 1 1 0 0 1 0 1 0</vt:lpstr>
      <vt:lpstr>Classful Network Architecture</vt:lpstr>
      <vt:lpstr>Classful Network Architecture</vt:lpstr>
      <vt:lpstr>Exploring the Components of an IPv4 address</vt:lpstr>
      <vt:lpstr>Network ID and Host ID</vt:lpstr>
      <vt:lpstr>Network ID and Host ID</vt:lpstr>
      <vt:lpstr>Exploring an  IPv4 Address in Binary</vt:lpstr>
      <vt:lpstr>IPv4 properties using a Class A IP address</vt:lpstr>
      <vt:lpstr>Exploring the Components of an IPv4 address</vt:lpstr>
      <vt:lpstr>Loopback Testing</vt:lpstr>
      <vt:lpstr>Usable Addresses</vt:lpstr>
      <vt:lpstr>Class D and E</vt:lpstr>
      <vt:lpstr>IP Conflict</vt:lpstr>
      <vt:lpstr>Public and Private Addresses</vt:lpstr>
      <vt:lpstr>Private IP Addresses and NAT</vt:lpstr>
      <vt:lpstr>APIPA</vt:lpstr>
      <vt:lpstr>Static and Dynamic Addresses</vt:lpstr>
      <vt:lpstr>Static Addresses</vt:lpstr>
      <vt:lpstr>DHCP</vt:lpstr>
      <vt:lpstr>DORA</vt:lpstr>
      <vt:lpstr> DHCP Operations</vt:lpstr>
      <vt:lpstr>DHCP Server</vt:lpstr>
      <vt:lpstr> Using DHCP Service</vt:lpstr>
      <vt:lpstr>Default Gateway and DNS Server</vt:lpstr>
      <vt:lpstr>Default Gateway and DNS Server</vt:lpstr>
      <vt:lpstr>Exploring the Components of an IPv4 address</vt:lpstr>
      <vt:lpstr>Exploring the Components of an IPv4 address</vt:lpstr>
      <vt:lpstr>Network Address Translation</vt:lpstr>
      <vt:lpstr>Network Address Translation</vt:lpstr>
      <vt:lpstr>Subnetting</vt:lpstr>
      <vt:lpstr>PowerPoint Presentation</vt:lpstr>
      <vt:lpstr>PowerPoint Presentation</vt:lpstr>
      <vt:lpstr>PowerPoint Presentation</vt:lpstr>
      <vt:lpstr>PowerPoint Presentation</vt:lpstr>
      <vt:lpstr>PowerPoint Presentation</vt:lpstr>
      <vt:lpstr>Subnetting</vt:lpstr>
      <vt:lpstr>PowerPoint Presentation</vt:lpstr>
      <vt:lpstr>PowerPoint Presentation</vt:lpstr>
      <vt:lpstr>PowerPoint Presentation</vt:lpstr>
      <vt:lpstr>Subnet Mask</vt:lpstr>
      <vt:lpstr>Subnet Mask</vt:lpstr>
      <vt:lpstr>Destination Network ?</vt:lpstr>
      <vt:lpstr>Classless Inter-Domain Routing (CIDR)</vt:lpstr>
      <vt:lpstr>CIDR Notation</vt:lpstr>
      <vt:lpstr>Subnetting IPv4 - Example</vt:lpstr>
      <vt:lpstr>Subnetting IPv4</vt:lpstr>
      <vt:lpstr>Subnetting IPv4</vt:lpstr>
      <vt:lpstr>Subnetting IPv4</vt:lpstr>
      <vt:lpstr>Subnetting IPv4</vt:lpstr>
      <vt:lpstr>Subnetting IPv4</vt:lpstr>
      <vt:lpstr>Subnetting IPv4</vt:lpstr>
      <vt:lpstr>Subnetting IPv4</vt:lpstr>
      <vt:lpstr>Exercise</vt:lpstr>
      <vt:lpstr>IPv6</vt:lpstr>
      <vt:lpstr>IPv6 Addresses</vt:lpstr>
      <vt:lpstr>IPv6 Addresses</vt:lpstr>
      <vt:lpstr>Displaying IPv6 Addresses</vt:lpstr>
      <vt:lpstr>ipconfig /all Command</vt:lpstr>
      <vt:lpstr>Testing IPv6 Loopback</vt:lpstr>
      <vt:lpstr>IPv4 to IPv6 Migration</vt:lpstr>
      <vt:lpstr>Virtual LAN (VLAN)</vt:lpstr>
      <vt:lpstr>Virtual LAN (VLAN)</vt:lpstr>
      <vt:lpstr>VLANs</vt:lpstr>
      <vt:lpstr>VLANs</vt:lpstr>
      <vt:lpstr>Trunking</vt:lpstr>
      <vt:lpstr>VLANs and Trunking</vt:lpstr>
      <vt:lpstr>VLANs and Trunking</vt:lpstr>
      <vt:lpstr>VLANs</vt:lpstr>
      <vt:lpstr>PowerPoint Presentation</vt:lpstr>
      <vt:lpstr>Tag-based VLANs</vt:lpstr>
      <vt:lpstr>Protocol-Based VLANs</vt:lpstr>
      <vt:lpstr>VLAN membership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4</dc:title>
  <dc:creator>Jim</dc:creator>
  <cp:lastModifiedBy>Miranda Fahur Machado, Leandro</cp:lastModifiedBy>
  <cp:revision>361</cp:revision>
  <dcterms:created xsi:type="dcterms:W3CDTF">2007-01-10T19:14:18Z</dcterms:created>
  <dcterms:modified xsi:type="dcterms:W3CDTF">2021-03-23T19:24:13Z</dcterms:modified>
</cp:coreProperties>
</file>